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706" r:id="rId4"/>
  </p:sldMasterIdLst>
  <p:notesMasterIdLst>
    <p:notesMasterId r:id="rId39"/>
  </p:notesMasterIdLst>
  <p:handoutMasterIdLst>
    <p:handoutMasterId r:id="rId40"/>
  </p:handoutMasterIdLst>
  <p:sldIdLst>
    <p:sldId id="256" r:id="rId5"/>
    <p:sldId id="517" r:id="rId6"/>
    <p:sldId id="519" r:id="rId7"/>
    <p:sldId id="518" r:id="rId8"/>
    <p:sldId id="521" r:id="rId9"/>
    <p:sldId id="522" r:id="rId10"/>
    <p:sldId id="523" r:id="rId11"/>
    <p:sldId id="549" r:id="rId12"/>
    <p:sldId id="578" r:id="rId13"/>
    <p:sldId id="579" r:id="rId14"/>
    <p:sldId id="580" r:id="rId15"/>
    <p:sldId id="581" r:id="rId16"/>
    <p:sldId id="582" r:id="rId17"/>
    <p:sldId id="583" r:id="rId18"/>
    <p:sldId id="584" r:id="rId19"/>
    <p:sldId id="585" r:id="rId20"/>
    <p:sldId id="586" r:id="rId21"/>
    <p:sldId id="587" r:id="rId22"/>
    <p:sldId id="588" r:id="rId23"/>
    <p:sldId id="589" r:id="rId24"/>
    <p:sldId id="590" r:id="rId25"/>
    <p:sldId id="591" r:id="rId26"/>
    <p:sldId id="592" r:id="rId27"/>
    <p:sldId id="593" r:id="rId28"/>
    <p:sldId id="594" r:id="rId29"/>
    <p:sldId id="595" r:id="rId30"/>
    <p:sldId id="561" r:id="rId31"/>
    <p:sldId id="577" r:id="rId32"/>
    <p:sldId id="596" r:id="rId33"/>
    <p:sldId id="597" r:id="rId34"/>
    <p:sldId id="598" r:id="rId35"/>
    <p:sldId id="599" r:id="rId36"/>
    <p:sldId id="600" r:id="rId37"/>
    <p:sldId id="601" r:id="rId38"/>
  </p:sldIdLst>
  <p:sldSz cx="9144000" cy="6858000" type="screen4x3"/>
  <p:notesSz cx="9928225" cy="6797675"/>
  <p:custDataLst>
    <p:tags r:id="rId41"/>
  </p:custDataLst>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tephen Rafferty" initials="SR" lastIdx="10" clrIdx="0">
    <p:extLst>
      <p:ext uri="{19B8F6BF-5375-455C-9EA6-DF929625EA0E}">
        <p15:presenceInfo xmlns:p15="http://schemas.microsoft.com/office/powerpoint/2012/main" userId="a04426156b3b4a38"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53939"/>
    <a:srgbClr val="FF7575"/>
    <a:srgbClr val="FF8181"/>
    <a:srgbClr val="F9B277"/>
    <a:srgbClr val="FFB3B3"/>
    <a:srgbClr val="FCD5B5"/>
    <a:srgbClr val="92D050"/>
    <a:srgbClr val="D7E4BD"/>
    <a:srgbClr val="B2121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8382" autoAdjust="0"/>
    <p:restoredTop sz="94646" autoAdjust="0"/>
  </p:normalViewPr>
  <p:slideViewPr>
    <p:cSldViewPr>
      <p:cViewPr varScale="1">
        <p:scale>
          <a:sx n="74" d="100"/>
          <a:sy n="74" d="100"/>
        </p:scale>
        <p:origin x="1476" y="72"/>
      </p:cViewPr>
      <p:guideLst>
        <p:guide orient="horz" pos="2160"/>
        <p:guide pos="2880"/>
      </p:guideLst>
    </p:cSldViewPr>
  </p:slideViewPr>
  <p:outlineViewPr>
    <p:cViewPr>
      <p:scale>
        <a:sx n="33" d="100"/>
        <a:sy n="33" d="100"/>
      </p:scale>
      <p:origin x="30" y="5403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notesMaster" Target="notesMasters/notesMaster1.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commentAuthors" Target="commentAuthor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handoutMaster" Target="handoutMasters/handoutMaster1.xml"/><Relationship Id="rId45"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presProps" Target="presProps.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tableStyles" Target="tableStyles.xml"/><Relationship Id="rId20" Type="http://schemas.openxmlformats.org/officeDocument/2006/relationships/slide" Target="slides/slide16.xml"/><Relationship Id="rId41" Type="http://schemas.openxmlformats.org/officeDocument/2006/relationships/tags" Target="tags/tag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303313" cy="339884"/>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5622594" y="0"/>
            <a:ext cx="4303313" cy="339884"/>
          </a:xfrm>
          <a:prstGeom prst="rect">
            <a:avLst/>
          </a:prstGeom>
        </p:spPr>
        <p:txBody>
          <a:bodyPr vert="horz" lIns="91440" tIns="45720" rIns="91440" bIns="45720" rtlCol="0"/>
          <a:lstStyle>
            <a:lvl1pPr algn="r">
              <a:defRPr sz="1200"/>
            </a:lvl1pPr>
          </a:lstStyle>
          <a:p>
            <a:fld id="{1105C127-53EC-4625-8674-123C41A42ABE}" type="datetimeFigureOut">
              <a:rPr lang="en-GB" smtClean="0"/>
              <a:pPr/>
              <a:t>02/08/2018</a:t>
            </a:fld>
            <a:endParaRPr lang="en-GB"/>
          </a:p>
        </p:txBody>
      </p:sp>
      <p:sp>
        <p:nvSpPr>
          <p:cNvPr id="4" name="Footer Placeholder 3"/>
          <p:cNvSpPr>
            <a:spLocks noGrp="1"/>
          </p:cNvSpPr>
          <p:nvPr>
            <p:ph type="ftr" sz="quarter" idx="2"/>
          </p:nvPr>
        </p:nvSpPr>
        <p:spPr>
          <a:xfrm>
            <a:off x="0" y="6456699"/>
            <a:ext cx="4303313" cy="339884"/>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5622594" y="6456699"/>
            <a:ext cx="4303313" cy="339884"/>
          </a:xfrm>
          <a:prstGeom prst="rect">
            <a:avLst/>
          </a:prstGeom>
        </p:spPr>
        <p:txBody>
          <a:bodyPr vert="horz" lIns="91440" tIns="45720" rIns="91440" bIns="45720" rtlCol="0" anchor="b"/>
          <a:lstStyle>
            <a:lvl1pPr algn="r">
              <a:defRPr sz="1200"/>
            </a:lvl1pPr>
          </a:lstStyle>
          <a:p>
            <a:fld id="{2D7700F7-D8A8-45F0-BED4-A73ECE481743}" type="slidenum">
              <a:rPr lang="en-GB" smtClean="0"/>
              <a:pPr/>
              <a:t>‹#›</a:t>
            </a:fld>
            <a:endParaRPr lang="en-GB"/>
          </a:p>
        </p:txBody>
      </p:sp>
    </p:spTree>
    <p:extLst>
      <p:ext uri="{BB962C8B-B14F-4D97-AF65-F5344CB8AC3E}">
        <p14:creationId xmlns:p14="http://schemas.microsoft.com/office/powerpoint/2010/main" val="120633224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0"/>
            <a:ext cx="4302230" cy="339884"/>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en-GB" dirty="0"/>
          </a:p>
        </p:txBody>
      </p:sp>
      <p:sp>
        <p:nvSpPr>
          <p:cNvPr id="3" name="Date Placeholder 2"/>
          <p:cNvSpPr>
            <a:spLocks noGrp="1"/>
          </p:cNvSpPr>
          <p:nvPr>
            <p:ph type="dt" idx="1"/>
          </p:nvPr>
        </p:nvSpPr>
        <p:spPr>
          <a:xfrm>
            <a:off x="5623699" y="0"/>
            <a:ext cx="4302230" cy="339884"/>
          </a:xfrm>
          <a:prstGeom prst="rect">
            <a:avLst/>
          </a:prstGeom>
        </p:spPr>
        <p:txBody>
          <a:bodyPr vert="horz" lIns="91440" tIns="45720" rIns="91440" bIns="45720" rtlCol="0"/>
          <a:lstStyle>
            <a:lvl1pPr algn="r" fontAlgn="auto">
              <a:spcBef>
                <a:spcPts val="0"/>
              </a:spcBef>
              <a:spcAft>
                <a:spcPts val="0"/>
              </a:spcAft>
              <a:defRPr sz="1200" smtClean="0">
                <a:latin typeface="+mn-lt"/>
              </a:defRPr>
            </a:lvl1pPr>
          </a:lstStyle>
          <a:p>
            <a:pPr>
              <a:defRPr/>
            </a:pPr>
            <a:fld id="{8D4DA8F5-F804-4FB2-8A6B-A884CF09C514}" type="datetimeFigureOut">
              <a:rPr lang="en-US"/>
              <a:pPr>
                <a:defRPr/>
              </a:pPr>
              <a:t>8/2/2018</a:t>
            </a:fld>
            <a:endParaRPr lang="en-GB" dirty="0"/>
          </a:p>
        </p:txBody>
      </p:sp>
      <p:sp>
        <p:nvSpPr>
          <p:cNvPr id="4" name="Slide Image Placeholder 3"/>
          <p:cNvSpPr>
            <a:spLocks noGrp="1" noRot="1" noChangeAspect="1"/>
          </p:cNvSpPr>
          <p:nvPr>
            <p:ph type="sldImg" idx="2"/>
          </p:nvPr>
        </p:nvSpPr>
        <p:spPr>
          <a:xfrm>
            <a:off x="3263900" y="509588"/>
            <a:ext cx="3400425" cy="2549525"/>
          </a:xfrm>
          <a:prstGeom prst="rect">
            <a:avLst/>
          </a:prstGeom>
          <a:noFill/>
          <a:ln w="12700">
            <a:solidFill>
              <a:prstClr val="black"/>
            </a:solidFill>
          </a:ln>
        </p:spPr>
        <p:txBody>
          <a:bodyPr vert="horz" lIns="91440" tIns="45720" rIns="91440" bIns="45720" rtlCol="0" anchor="ctr"/>
          <a:lstStyle/>
          <a:p>
            <a:pPr lvl="0"/>
            <a:endParaRPr lang="en-GB" noProof="0" dirty="0"/>
          </a:p>
        </p:txBody>
      </p:sp>
      <p:sp>
        <p:nvSpPr>
          <p:cNvPr id="5" name="Notes Placeholder 4"/>
          <p:cNvSpPr>
            <a:spLocks noGrp="1"/>
          </p:cNvSpPr>
          <p:nvPr>
            <p:ph type="body" sz="quarter" idx="3"/>
          </p:nvPr>
        </p:nvSpPr>
        <p:spPr>
          <a:xfrm>
            <a:off x="992824" y="3228896"/>
            <a:ext cx="7942580" cy="3058954"/>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GB" noProof="0"/>
          </a:p>
        </p:txBody>
      </p:sp>
      <p:sp>
        <p:nvSpPr>
          <p:cNvPr id="6" name="Footer Placeholder 5"/>
          <p:cNvSpPr>
            <a:spLocks noGrp="1"/>
          </p:cNvSpPr>
          <p:nvPr>
            <p:ph type="ftr" sz="quarter" idx="4"/>
          </p:nvPr>
        </p:nvSpPr>
        <p:spPr>
          <a:xfrm>
            <a:off x="2" y="6456612"/>
            <a:ext cx="4302230" cy="339884"/>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en-GB" dirty="0"/>
          </a:p>
        </p:txBody>
      </p:sp>
      <p:sp>
        <p:nvSpPr>
          <p:cNvPr id="7" name="Slide Number Placeholder 6"/>
          <p:cNvSpPr>
            <a:spLocks noGrp="1"/>
          </p:cNvSpPr>
          <p:nvPr>
            <p:ph type="sldNum" sz="quarter" idx="5"/>
          </p:nvPr>
        </p:nvSpPr>
        <p:spPr>
          <a:xfrm>
            <a:off x="5623699" y="6456612"/>
            <a:ext cx="4302230" cy="339884"/>
          </a:xfrm>
          <a:prstGeom prst="rect">
            <a:avLst/>
          </a:prstGeom>
        </p:spPr>
        <p:txBody>
          <a:bodyPr vert="horz" lIns="91440" tIns="45720" rIns="91440" bIns="45720" rtlCol="0" anchor="b"/>
          <a:lstStyle>
            <a:lvl1pPr algn="r" fontAlgn="auto">
              <a:spcBef>
                <a:spcPts val="0"/>
              </a:spcBef>
              <a:spcAft>
                <a:spcPts val="0"/>
              </a:spcAft>
              <a:defRPr sz="1200" smtClean="0">
                <a:latin typeface="+mn-lt"/>
              </a:defRPr>
            </a:lvl1pPr>
          </a:lstStyle>
          <a:p>
            <a:pPr>
              <a:defRPr/>
            </a:pPr>
            <a:fld id="{E6C00DB4-E585-43D3-9A29-E1C42556C769}" type="slidenum">
              <a:rPr lang="en-GB"/>
              <a:pPr>
                <a:defRPr/>
              </a:pPr>
              <a:t>‹#›</a:t>
            </a:fld>
            <a:endParaRPr lang="en-GB" dirty="0"/>
          </a:p>
        </p:txBody>
      </p:sp>
    </p:spTree>
    <p:extLst>
      <p:ext uri="{BB962C8B-B14F-4D97-AF65-F5344CB8AC3E}">
        <p14:creationId xmlns:p14="http://schemas.microsoft.com/office/powerpoint/2010/main" val="3102326407"/>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Slide Image Placeholder 1"/>
          <p:cNvSpPr>
            <a:spLocks noGrp="1" noRot="1" noChangeAspect="1" noTextEdit="1"/>
          </p:cNvSpPr>
          <p:nvPr>
            <p:ph type="sldImg"/>
          </p:nvPr>
        </p:nvSpPr>
        <p:spPr bwMode="auto">
          <a:noFill/>
          <a:ln>
            <a:solidFill>
              <a:srgbClr val="000000"/>
            </a:solidFill>
            <a:miter lim="800000"/>
            <a:headEnd/>
            <a:tailEnd/>
          </a:ln>
        </p:spPr>
      </p:sp>
      <p:sp>
        <p:nvSpPr>
          <p:cNvPr id="13315"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331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80FBC8F-7200-45DD-A4E3-40F9EE471788}" type="slidenum">
              <a:rPr lang="en-GB"/>
              <a:pPr fontAlgn="base">
                <a:spcBef>
                  <a:spcPct val="0"/>
                </a:spcBef>
                <a:spcAft>
                  <a:spcPct val="0"/>
                </a:spcAft>
              </a:pPr>
              <a:t>1</a:t>
            </a:fld>
            <a:endParaRPr lang="en-GB" dirty="0"/>
          </a:p>
        </p:txBody>
      </p:sp>
    </p:spTree>
    <p:extLst>
      <p:ext uri="{BB962C8B-B14F-4D97-AF65-F5344CB8AC3E}">
        <p14:creationId xmlns:p14="http://schemas.microsoft.com/office/powerpoint/2010/main" val="103396647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10</a:t>
            </a:fld>
            <a:endParaRPr lang="en-GB" dirty="0"/>
          </a:p>
        </p:txBody>
      </p:sp>
    </p:spTree>
    <p:extLst>
      <p:ext uri="{BB962C8B-B14F-4D97-AF65-F5344CB8AC3E}">
        <p14:creationId xmlns:p14="http://schemas.microsoft.com/office/powerpoint/2010/main" val="111582417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11</a:t>
            </a:fld>
            <a:endParaRPr lang="en-GB" dirty="0"/>
          </a:p>
        </p:txBody>
      </p:sp>
    </p:spTree>
    <p:extLst>
      <p:ext uri="{BB962C8B-B14F-4D97-AF65-F5344CB8AC3E}">
        <p14:creationId xmlns:p14="http://schemas.microsoft.com/office/powerpoint/2010/main" val="69985311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12</a:t>
            </a:fld>
            <a:endParaRPr lang="en-GB" dirty="0"/>
          </a:p>
        </p:txBody>
      </p:sp>
    </p:spTree>
    <p:extLst>
      <p:ext uri="{BB962C8B-B14F-4D97-AF65-F5344CB8AC3E}">
        <p14:creationId xmlns:p14="http://schemas.microsoft.com/office/powerpoint/2010/main" val="86584914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13</a:t>
            </a:fld>
            <a:endParaRPr lang="en-GB" dirty="0"/>
          </a:p>
        </p:txBody>
      </p:sp>
    </p:spTree>
    <p:extLst>
      <p:ext uri="{BB962C8B-B14F-4D97-AF65-F5344CB8AC3E}">
        <p14:creationId xmlns:p14="http://schemas.microsoft.com/office/powerpoint/2010/main" val="359428140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14</a:t>
            </a:fld>
            <a:endParaRPr lang="en-GB" dirty="0"/>
          </a:p>
        </p:txBody>
      </p:sp>
    </p:spTree>
    <p:extLst>
      <p:ext uri="{BB962C8B-B14F-4D97-AF65-F5344CB8AC3E}">
        <p14:creationId xmlns:p14="http://schemas.microsoft.com/office/powerpoint/2010/main" val="114357748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15</a:t>
            </a:fld>
            <a:endParaRPr lang="en-GB" dirty="0"/>
          </a:p>
        </p:txBody>
      </p:sp>
    </p:spTree>
    <p:extLst>
      <p:ext uri="{BB962C8B-B14F-4D97-AF65-F5344CB8AC3E}">
        <p14:creationId xmlns:p14="http://schemas.microsoft.com/office/powerpoint/2010/main" val="23192682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16</a:t>
            </a:fld>
            <a:endParaRPr lang="en-GB" dirty="0"/>
          </a:p>
        </p:txBody>
      </p:sp>
    </p:spTree>
    <p:extLst>
      <p:ext uri="{BB962C8B-B14F-4D97-AF65-F5344CB8AC3E}">
        <p14:creationId xmlns:p14="http://schemas.microsoft.com/office/powerpoint/2010/main" val="187641797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17</a:t>
            </a:fld>
            <a:endParaRPr lang="en-GB" dirty="0"/>
          </a:p>
        </p:txBody>
      </p:sp>
    </p:spTree>
    <p:extLst>
      <p:ext uri="{BB962C8B-B14F-4D97-AF65-F5344CB8AC3E}">
        <p14:creationId xmlns:p14="http://schemas.microsoft.com/office/powerpoint/2010/main" val="20028771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18</a:t>
            </a:fld>
            <a:endParaRPr lang="en-GB" dirty="0"/>
          </a:p>
        </p:txBody>
      </p:sp>
    </p:spTree>
    <p:extLst>
      <p:ext uri="{BB962C8B-B14F-4D97-AF65-F5344CB8AC3E}">
        <p14:creationId xmlns:p14="http://schemas.microsoft.com/office/powerpoint/2010/main" val="201728834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19</a:t>
            </a:fld>
            <a:endParaRPr lang="en-GB" dirty="0"/>
          </a:p>
        </p:txBody>
      </p:sp>
    </p:spTree>
    <p:extLst>
      <p:ext uri="{BB962C8B-B14F-4D97-AF65-F5344CB8AC3E}">
        <p14:creationId xmlns:p14="http://schemas.microsoft.com/office/powerpoint/2010/main" val="300989270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a:t>
            </a:fld>
            <a:endParaRPr lang="en-GB" dirty="0"/>
          </a:p>
        </p:txBody>
      </p:sp>
    </p:spTree>
    <p:extLst>
      <p:ext uri="{BB962C8B-B14F-4D97-AF65-F5344CB8AC3E}">
        <p14:creationId xmlns:p14="http://schemas.microsoft.com/office/powerpoint/2010/main" val="282527291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20</a:t>
            </a:fld>
            <a:endParaRPr lang="en-GB" dirty="0"/>
          </a:p>
        </p:txBody>
      </p:sp>
    </p:spTree>
    <p:extLst>
      <p:ext uri="{BB962C8B-B14F-4D97-AF65-F5344CB8AC3E}">
        <p14:creationId xmlns:p14="http://schemas.microsoft.com/office/powerpoint/2010/main" val="272070557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21</a:t>
            </a:fld>
            <a:endParaRPr lang="en-GB" dirty="0"/>
          </a:p>
        </p:txBody>
      </p:sp>
    </p:spTree>
    <p:extLst>
      <p:ext uri="{BB962C8B-B14F-4D97-AF65-F5344CB8AC3E}">
        <p14:creationId xmlns:p14="http://schemas.microsoft.com/office/powerpoint/2010/main" val="67125987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22</a:t>
            </a:fld>
            <a:endParaRPr lang="en-GB" dirty="0"/>
          </a:p>
        </p:txBody>
      </p:sp>
    </p:spTree>
    <p:extLst>
      <p:ext uri="{BB962C8B-B14F-4D97-AF65-F5344CB8AC3E}">
        <p14:creationId xmlns:p14="http://schemas.microsoft.com/office/powerpoint/2010/main" val="210191829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23</a:t>
            </a:fld>
            <a:endParaRPr lang="en-GB" dirty="0"/>
          </a:p>
        </p:txBody>
      </p:sp>
    </p:spTree>
    <p:extLst>
      <p:ext uri="{BB962C8B-B14F-4D97-AF65-F5344CB8AC3E}">
        <p14:creationId xmlns:p14="http://schemas.microsoft.com/office/powerpoint/2010/main" val="108116187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24</a:t>
            </a:fld>
            <a:endParaRPr lang="en-GB" dirty="0"/>
          </a:p>
        </p:txBody>
      </p:sp>
    </p:spTree>
    <p:extLst>
      <p:ext uri="{BB962C8B-B14F-4D97-AF65-F5344CB8AC3E}">
        <p14:creationId xmlns:p14="http://schemas.microsoft.com/office/powerpoint/2010/main" val="359326579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25</a:t>
            </a:fld>
            <a:endParaRPr lang="en-GB" dirty="0"/>
          </a:p>
        </p:txBody>
      </p:sp>
    </p:spTree>
    <p:extLst>
      <p:ext uri="{BB962C8B-B14F-4D97-AF65-F5344CB8AC3E}">
        <p14:creationId xmlns:p14="http://schemas.microsoft.com/office/powerpoint/2010/main" val="196503750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26</a:t>
            </a:fld>
            <a:endParaRPr lang="en-GB" dirty="0"/>
          </a:p>
        </p:txBody>
      </p:sp>
    </p:spTree>
    <p:extLst>
      <p:ext uri="{BB962C8B-B14F-4D97-AF65-F5344CB8AC3E}">
        <p14:creationId xmlns:p14="http://schemas.microsoft.com/office/powerpoint/2010/main" val="381839781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27</a:t>
            </a:fld>
            <a:endParaRPr lang="en-GB" dirty="0"/>
          </a:p>
        </p:txBody>
      </p:sp>
    </p:spTree>
    <p:extLst>
      <p:ext uri="{BB962C8B-B14F-4D97-AF65-F5344CB8AC3E}">
        <p14:creationId xmlns:p14="http://schemas.microsoft.com/office/powerpoint/2010/main" val="164536082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28</a:t>
            </a:fld>
            <a:endParaRPr lang="en-GB" dirty="0"/>
          </a:p>
        </p:txBody>
      </p:sp>
    </p:spTree>
    <p:extLst>
      <p:ext uri="{BB962C8B-B14F-4D97-AF65-F5344CB8AC3E}">
        <p14:creationId xmlns:p14="http://schemas.microsoft.com/office/powerpoint/2010/main" val="265312008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29</a:t>
            </a:fld>
            <a:endParaRPr lang="en-GB" dirty="0"/>
          </a:p>
        </p:txBody>
      </p:sp>
    </p:spTree>
    <p:extLst>
      <p:ext uri="{BB962C8B-B14F-4D97-AF65-F5344CB8AC3E}">
        <p14:creationId xmlns:p14="http://schemas.microsoft.com/office/powerpoint/2010/main" val="68821065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a:t>
            </a:fld>
            <a:endParaRPr lang="en-GB" dirty="0"/>
          </a:p>
        </p:txBody>
      </p:sp>
    </p:spTree>
    <p:extLst>
      <p:ext uri="{BB962C8B-B14F-4D97-AF65-F5344CB8AC3E}">
        <p14:creationId xmlns:p14="http://schemas.microsoft.com/office/powerpoint/2010/main" val="250843772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30</a:t>
            </a:fld>
            <a:endParaRPr lang="en-GB" dirty="0"/>
          </a:p>
        </p:txBody>
      </p:sp>
    </p:spTree>
    <p:extLst>
      <p:ext uri="{BB962C8B-B14F-4D97-AF65-F5344CB8AC3E}">
        <p14:creationId xmlns:p14="http://schemas.microsoft.com/office/powerpoint/2010/main" val="18560198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31</a:t>
            </a:fld>
            <a:endParaRPr lang="en-GB" dirty="0"/>
          </a:p>
        </p:txBody>
      </p:sp>
    </p:spTree>
    <p:extLst>
      <p:ext uri="{BB962C8B-B14F-4D97-AF65-F5344CB8AC3E}">
        <p14:creationId xmlns:p14="http://schemas.microsoft.com/office/powerpoint/2010/main" val="247849084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32</a:t>
            </a:fld>
            <a:endParaRPr lang="en-GB" dirty="0"/>
          </a:p>
        </p:txBody>
      </p:sp>
    </p:spTree>
    <p:extLst>
      <p:ext uri="{BB962C8B-B14F-4D97-AF65-F5344CB8AC3E}">
        <p14:creationId xmlns:p14="http://schemas.microsoft.com/office/powerpoint/2010/main" val="63255816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33</a:t>
            </a:fld>
            <a:endParaRPr lang="en-GB" dirty="0"/>
          </a:p>
        </p:txBody>
      </p:sp>
    </p:spTree>
    <p:extLst>
      <p:ext uri="{BB962C8B-B14F-4D97-AF65-F5344CB8AC3E}">
        <p14:creationId xmlns:p14="http://schemas.microsoft.com/office/powerpoint/2010/main" val="225561377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34</a:t>
            </a:fld>
            <a:endParaRPr lang="en-GB" dirty="0"/>
          </a:p>
        </p:txBody>
      </p:sp>
    </p:spTree>
    <p:extLst>
      <p:ext uri="{BB962C8B-B14F-4D97-AF65-F5344CB8AC3E}">
        <p14:creationId xmlns:p14="http://schemas.microsoft.com/office/powerpoint/2010/main" val="232427168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a:t>
            </a:fld>
            <a:endParaRPr lang="en-GB" dirty="0"/>
          </a:p>
        </p:txBody>
      </p:sp>
    </p:spTree>
    <p:extLst>
      <p:ext uri="{BB962C8B-B14F-4D97-AF65-F5344CB8AC3E}">
        <p14:creationId xmlns:p14="http://schemas.microsoft.com/office/powerpoint/2010/main" val="229350403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a:t>
            </a:fld>
            <a:endParaRPr lang="en-GB" dirty="0"/>
          </a:p>
        </p:txBody>
      </p:sp>
    </p:spTree>
    <p:extLst>
      <p:ext uri="{BB962C8B-B14F-4D97-AF65-F5344CB8AC3E}">
        <p14:creationId xmlns:p14="http://schemas.microsoft.com/office/powerpoint/2010/main" val="310879821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a:t>
            </a:fld>
            <a:endParaRPr lang="en-GB" dirty="0"/>
          </a:p>
        </p:txBody>
      </p:sp>
    </p:spTree>
    <p:extLst>
      <p:ext uri="{BB962C8B-B14F-4D97-AF65-F5344CB8AC3E}">
        <p14:creationId xmlns:p14="http://schemas.microsoft.com/office/powerpoint/2010/main" val="128186285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a:t>
            </a:fld>
            <a:endParaRPr lang="en-GB" dirty="0"/>
          </a:p>
        </p:txBody>
      </p:sp>
    </p:spTree>
    <p:extLst>
      <p:ext uri="{BB962C8B-B14F-4D97-AF65-F5344CB8AC3E}">
        <p14:creationId xmlns:p14="http://schemas.microsoft.com/office/powerpoint/2010/main" val="420729196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8</a:t>
            </a:fld>
            <a:endParaRPr lang="en-GB" dirty="0"/>
          </a:p>
        </p:txBody>
      </p:sp>
    </p:spTree>
    <p:extLst>
      <p:ext uri="{BB962C8B-B14F-4D97-AF65-F5344CB8AC3E}">
        <p14:creationId xmlns:p14="http://schemas.microsoft.com/office/powerpoint/2010/main" val="236578895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9</a:t>
            </a:fld>
            <a:endParaRPr lang="en-GB" dirty="0"/>
          </a:p>
        </p:txBody>
      </p:sp>
    </p:spTree>
    <p:extLst>
      <p:ext uri="{BB962C8B-B14F-4D97-AF65-F5344CB8AC3E}">
        <p14:creationId xmlns:p14="http://schemas.microsoft.com/office/powerpoint/2010/main" val="390705907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slide" Target="../slides/slide27.xml"/><Relationship Id="rId2" Type="http://schemas.openxmlformats.org/officeDocument/2006/relationships/slide" Target="../slides/slide8.xml"/><Relationship Id="rId1" Type="http://schemas.openxmlformats.org/officeDocument/2006/relationships/slideMaster" Target="../slideMasters/slideMaster1.xml"/><Relationship Id="rId6" Type="http://schemas.openxmlformats.org/officeDocument/2006/relationships/slide" Target="../slides/slide18.xml"/><Relationship Id="rId5" Type="http://schemas.openxmlformats.org/officeDocument/2006/relationships/image" Target="../media/image2.jpeg"/><Relationship Id="rId4" Type="http://schemas.openxmlformats.org/officeDocument/2006/relationships/slide" Target="../slides/slide15.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rookeWeston">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latin typeface="Calibri" pitchFamily="34" charset="0"/>
              <a:cs typeface="Calibri" pitchFamily="34" charset="0"/>
            </a:endParaRPr>
          </a:p>
        </p:txBody>
      </p:sp>
      <p:sp>
        <p:nvSpPr>
          <p:cNvPr id="9" name="Title 8"/>
          <p:cNvSpPr>
            <a:spLocks noGrp="1"/>
          </p:cNvSpPr>
          <p:nvPr>
            <p:ph type="ctrTitle"/>
          </p:nvPr>
        </p:nvSpPr>
        <p:spPr>
          <a:xfrm>
            <a:off x="685800" y="214290"/>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latin typeface="Calibri" pitchFamily="34" charset="0"/>
                <a:cs typeface="Calibri" pitchFamily="34" charset="0"/>
              </a:defRPr>
            </a:lvl1pPr>
            <a:extLst/>
          </a:lstStyle>
          <a:p>
            <a:r>
              <a:rPr kumimoji="0" lang="en-US" smtClean="0"/>
              <a:t>Click to edit Master 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latin typeface="Calibri" pitchFamily="34" charset="0"/>
                <a:cs typeface="Calibri" pitchFamily="34" charset="0"/>
              </a:endParaRPr>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latin typeface="Calibri" pitchFamily="34" charset="0"/>
                <a:cs typeface="Calibri" pitchFamily="34" charset="0"/>
              </a:endParaRPr>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extLst>
                  <a:ext uri="{28A0092B-C50C-407E-A947-70E740481C1C}">
                    <a14:useLocalDpi xmlns:a14="http://schemas.microsoft.com/office/drawing/2010/main"/>
                  </a:ext>
                </a:extLst>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latin typeface="Calibri" pitchFamily="34" charset="0"/>
                <a:cs typeface="Calibri" pitchFamily="34" charset="0"/>
              </a:endParaRPr>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17" name="Subtitle 16"/>
          <p:cNvSpPr>
            <a:spLocks noGrp="1"/>
          </p:cNvSpPr>
          <p:nvPr>
            <p:ph type="subTitle" idx="1"/>
          </p:nvPr>
        </p:nvSpPr>
        <p:spPr>
          <a:xfrm>
            <a:off x="871566" y="5515444"/>
            <a:ext cx="7772400" cy="1199704"/>
          </a:xfrm>
        </p:spPr>
        <p:txBody>
          <a:bodyPr lIns="45720" rIns="45720"/>
          <a:lstStyle>
            <a:lvl1pPr marL="0" marR="64008" indent="0" algn="r">
              <a:buNone/>
              <a:defRPr b="1">
                <a:solidFill>
                  <a:schemeClr val="bg1"/>
                </a:solidFill>
                <a:latin typeface="Calibri" pitchFamily="34" charset="0"/>
                <a:cs typeface="Calibri" pitchFamily="34" charset="0"/>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dirty="0"/>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titleOnly" preserve="1">
  <p:cSld name="LO1 1-7">
    <p:spTree>
      <p:nvGrpSpPr>
        <p:cNvPr id="1" name=""/>
        <p:cNvGrpSpPr/>
        <p:nvPr/>
      </p:nvGrpSpPr>
      <p:grpSpPr>
        <a:xfrm>
          <a:off x="0" y="0"/>
          <a:ext cx="0" cy="0"/>
          <a:chOff x="0" y="0"/>
          <a:chExt cx="0" cy="0"/>
        </a:xfrm>
      </p:grpSpPr>
      <p:sp>
        <p:nvSpPr>
          <p:cNvPr id="6" name="Title 5"/>
          <p:cNvSpPr>
            <a:spLocks noGrp="1"/>
          </p:cNvSpPr>
          <p:nvPr>
            <p:ph type="title"/>
          </p:nvPr>
        </p:nvSpPr>
        <p:spPr>
          <a:xfrm>
            <a:off x="35495" y="44624"/>
            <a:ext cx="7736961" cy="615053"/>
          </a:xfrm>
        </p:spPr>
        <p:txBody>
          <a:bodyPr rtlCol="0"/>
          <a:lstStyle>
            <a:lvl1pPr>
              <a:defRPr>
                <a:latin typeface="Calibri" pitchFamily="34" charset="0"/>
                <a:cs typeface="Calibri" pitchFamily="34" charset="0"/>
              </a:defRPr>
            </a:lvl1pPr>
            <a:extLst/>
          </a:lstStyle>
          <a:p>
            <a:r>
              <a:rPr kumimoji="0" lang="en-US" dirty="0" smtClean="0"/>
              <a:t>Click to edit Master title style</a:t>
            </a:r>
            <a:endParaRPr kumimoji="0" lang="en-US" dirty="0"/>
          </a:p>
        </p:txBody>
      </p:sp>
      <p:sp>
        <p:nvSpPr>
          <p:cNvPr id="4" name="Round Same Side Corner Rectangle 3">
            <a:hlinkClick r:id="rId2" action="ppaction://hlinksldjump"/>
          </p:cNvPr>
          <p:cNvSpPr/>
          <p:nvPr/>
        </p:nvSpPr>
        <p:spPr>
          <a:xfrm>
            <a:off x="1144741" y="643467"/>
            <a:ext cx="1411036"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6.1 – Product Life</a:t>
            </a:r>
            <a:endParaRPr lang="en-GB" sz="1200" b="1" dirty="0">
              <a:latin typeface="Arial" panose="020B0604020202020204" pitchFamily="34" charset="0"/>
              <a:cs typeface="Arial" panose="020B0604020202020204" pitchFamily="34" charset="0"/>
            </a:endParaRPr>
          </a:p>
        </p:txBody>
      </p:sp>
      <p:sp>
        <p:nvSpPr>
          <p:cNvPr id="5" name="Round Same Side Corner Rectangle 4">
            <a:hlinkClick r:id="rId3" action="ppaction://hlinksldjump"/>
          </p:cNvPr>
          <p:cNvSpPr/>
          <p:nvPr/>
        </p:nvSpPr>
        <p:spPr>
          <a:xfrm>
            <a:off x="202158" y="643467"/>
            <a:ext cx="881733" cy="357190"/>
          </a:xfrm>
          <a:prstGeom prst="round2SameRect">
            <a:avLst/>
          </a:prstGeom>
          <a:effectLst/>
        </p:spPr>
        <p:style>
          <a:lnRef idx="0">
            <a:schemeClr val="accent1"/>
          </a:lnRef>
          <a:fillRef idx="3">
            <a:schemeClr val="accent1"/>
          </a:fillRef>
          <a:effectRef idx="3">
            <a:schemeClr val="accent1"/>
          </a:effectRef>
          <a:fontRef idx="minor">
            <a:schemeClr val="lt1"/>
          </a:fontRef>
        </p:style>
        <p:txBody>
          <a:bodyPr lIns="45720" rIns="45720" rtlCol="0" anchor="ctr"/>
          <a:lstStyle/>
          <a:p>
            <a:pPr algn="ctr"/>
            <a:r>
              <a:rPr lang="en-GB" sz="1200" b="1" dirty="0" smtClean="0">
                <a:latin typeface="Arial" panose="020B0604020202020204" pitchFamily="34" charset="0"/>
                <a:cs typeface="Arial" panose="020B0604020202020204" pitchFamily="34" charset="0"/>
              </a:rPr>
              <a:t>Questions</a:t>
            </a:r>
            <a:endParaRPr lang="en-GB" sz="1200" b="1" dirty="0">
              <a:latin typeface="Arial" panose="020B0604020202020204" pitchFamily="34" charset="0"/>
              <a:cs typeface="Arial" panose="020B0604020202020204" pitchFamily="34" charset="0"/>
            </a:endParaRPr>
          </a:p>
        </p:txBody>
      </p:sp>
      <p:sp>
        <p:nvSpPr>
          <p:cNvPr id="7" name="Round Same Side Corner Rectangle 6">
            <a:hlinkClick r:id="rId4" action="ppaction://hlinksldjump"/>
          </p:cNvPr>
          <p:cNvSpPr/>
          <p:nvPr/>
        </p:nvSpPr>
        <p:spPr>
          <a:xfrm>
            <a:off x="2627784" y="643467"/>
            <a:ext cx="2282883" cy="37340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6.2 – Operations Management</a:t>
            </a:r>
            <a:endParaRPr lang="en-GB" sz="1200" b="1" dirty="0">
              <a:latin typeface="Arial" panose="020B0604020202020204" pitchFamily="34" charset="0"/>
              <a:cs typeface="Arial" panose="020B0604020202020204" pitchFamily="34" charset="0"/>
            </a:endParaRPr>
          </a:p>
        </p:txBody>
      </p:sp>
      <p:pic>
        <p:nvPicPr>
          <p:cNvPr id="22" name="Picture 21" descr="111004 logo tbs rehab slogan and  hi def.jpg"/>
          <p:cNvPicPr/>
          <p:nvPr userDrawn="1"/>
        </p:nvPicPr>
        <p:blipFill>
          <a:blip r:embed="rId5" cstate="screen">
            <a:extLst>
              <a:ext uri="{28A0092B-C50C-407E-A947-70E740481C1C}">
                <a14:useLocalDpi xmlns:a14="http://schemas.microsoft.com/office/drawing/2010/main"/>
              </a:ext>
            </a:extLst>
          </a:blip>
          <a:stretch>
            <a:fillRect/>
          </a:stretch>
        </p:blipFill>
        <p:spPr>
          <a:xfrm>
            <a:off x="7772457" y="44624"/>
            <a:ext cx="1336047" cy="972243"/>
          </a:xfrm>
          <a:prstGeom prst="rect">
            <a:avLst/>
          </a:prstGeom>
        </p:spPr>
      </p:pic>
      <p:sp>
        <p:nvSpPr>
          <p:cNvPr id="8" name="Round Same Side Corner Rectangle 7">
            <a:hlinkClick r:id="rId6" action="ppaction://hlinksldjump"/>
          </p:cNvPr>
          <p:cNvSpPr/>
          <p:nvPr userDrawn="1"/>
        </p:nvSpPr>
        <p:spPr>
          <a:xfrm>
            <a:off x="5004048" y="643467"/>
            <a:ext cx="1656184"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6.3 – The Design Mix</a:t>
            </a:r>
            <a:endParaRPr lang="en-GB" sz="1200" b="1" dirty="0">
              <a:latin typeface="Arial" panose="020B0604020202020204" pitchFamily="34" charset="0"/>
              <a:cs typeface="Arial" panose="020B0604020202020204" pitchFamily="34" charset="0"/>
            </a:endParaRPr>
          </a:p>
        </p:txBody>
      </p:sp>
      <p:sp>
        <p:nvSpPr>
          <p:cNvPr id="15" name="Content Placeholder 1"/>
          <p:cNvSpPr txBox="1">
            <a:spLocks/>
          </p:cNvSpPr>
          <p:nvPr/>
        </p:nvSpPr>
        <p:spPr>
          <a:xfrm>
            <a:off x="177105" y="1016867"/>
            <a:ext cx="8787383" cy="5724501"/>
          </a:xfrm>
          <a:prstGeom prst="rect">
            <a:avLst/>
          </a:prstGeom>
          <a:solidFill>
            <a:schemeClr val="bg1"/>
          </a:solidFill>
          <a:ln w="38100">
            <a:solidFill>
              <a:schemeClr val="accent3"/>
            </a:solidFill>
          </a:ln>
          <a:effectLst>
            <a:outerShdw blurRad="50800" dist="38100" dir="2700000" algn="tl" rotWithShape="0">
              <a:prstClr val="black">
                <a:alpha val="40000"/>
              </a:prstClr>
            </a:outerShdw>
          </a:effectLst>
        </p:spPr>
        <p:txBody>
          <a:bodyPr vert="horz">
            <a:noAutofit/>
          </a:bodyPr>
          <a:lstStyle/>
          <a:p>
            <a:pPr marL="109728" marR="0" lvl="0" indent="0" algn="l" defTabSz="914400" rtl="0" eaLnBrk="1" fontAlgn="auto" latinLnBrk="0" hangingPunct="1">
              <a:lnSpc>
                <a:spcPct val="100000"/>
              </a:lnSpc>
              <a:spcBef>
                <a:spcPts val="600"/>
              </a:spcBef>
              <a:spcAft>
                <a:spcPts val="600"/>
              </a:spcAft>
              <a:buClr>
                <a:schemeClr val="accent1"/>
              </a:buClr>
              <a:buSzPct val="68000"/>
              <a:buFont typeface="Wingdings 3"/>
              <a:buNone/>
              <a:tabLst/>
              <a:defRPr/>
            </a:pPr>
            <a:endPar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endParaRPr>
          </a:p>
          <a:p>
            <a:pPr marL="109728" marR="0" lvl="0" indent="0" algn="l" defTabSz="914400" rtl="0" eaLnBrk="1" fontAlgn="auto" latinLnBrk="0" hangingPunct="1">
              <a:lnSpc>
                <a:spcPct val="100000"/>
              </a:lnSpc>
              <a:spcBef>
                <a:spcPts val="600"/>
              </a:spcBef>
              <a:spcAft>
                <a:spcPts val="600"/>
              </a:spcAft>
              <a:buClr>
                <a:schemeClr val="accent1"/>
              </a:buClr>
              <a:buSzPct val="68000"/>
              <a:buFont typeface="Wingdings 3"/>
              <a:buNone/>
              <a:tabLst/>
              <a:defRPr/>
            </a:pPr>
            <a: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
            </a:r>
            <a:b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br>
            <a: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
            </a:r>
            <a:b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br>
            <a:endParaRPr kumimoji="0" lang="en-GB" sz="1600" b="0" i="0" u="none" strike="noStrike" kern="1200" cap="none" spc="0" normalizeH="0" baseline="0" noProof="0" dirty="0">
              <a:ln>
                <a:noFill/>
              </a:ln>
              <a:solidFill>
                <a:schemeClr val="tx1"/>
              </a:solidFill>
              <a:effectLst/>
              <a:uLnTx/>
              <a:uFillTx/>
              <a:latin typeface="Calibri" pitchFamily="34" charset="0"/>
              <a:ea typeface="+mn-ea"/>
              <a:cs typeface="Calibri" pitchFamily="34" charset="0"/>
            </a:endParaRPr>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13648" y="5937012"/>
            <a:ext cx="3203848"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latin typeface="Calibri" pitchFamily="34" charset="0"/>
              <a:cs typeface="Calibri" pitchFamily="34" charset="0"/>
            </a:endParaRPr>
          </a:p>
        </p:txBody>
      </p:sp>
      <p:sp>
        <p:nvSpPr>
          <p:cNvPr id="12" name="Freeform 11"/>
          <p:cNvSpPr>
            <a:spLocks/>
          </p:cNvSpPr>
          <p:nvPr/>
        </p:nvSpPr>
        <p:spPr bwMode="auto">
          <a:xfrm>
            <a:off x="1" y="5924550"/>
            <a:ext cx="2339752"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latin typeface="Calibri" pitchFamily="34" charset="0"/>
              <a:cs typeface="Calibri" pitchFamily="34" charset="0"/>
            </a:endParaRPr>
          </a:p>
        </p:txBody>
      </p:sp>
      <p:sp>
        <p:nvSpPr>
          <p:cNvPr id="14" name="Right Triangle 13"/>
          <p:cNvSpPr>
            <a:spLocks/>
          </p:cNvSpPr>
          <p:nvPr/>
        </p:nvSpPr>
        <p:spPr bwMode="auto">
          <a:xfrm>
            <a:off x="-6042" y="5949279"/>
            <a:ext cx="1913746" cy="922841"/>
          </a:xfrm>
          <a:prstGeom prst="rtTriangle">
            <a:avLst/>
          </a:prstGeom>
          <a:blipFill>
            <a:blip r:embed="rId4" cstate="print">
              <a:alphaModFix amt="50000"/>
              <a:extLst>
                <a:ext uri="{28A0092B-C50C-407E-A947-70E740481C1C}">
                  <a14:useLocalDpi xmlns:a14="http://schemas.microsoft.com/office/drawing/2010/main"/>
                </a:ext>
              </a:extLst>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latin typeface="Calibri" pitchFamily="34" charset="0"/>
              <a:cs typeface="Calibri" pitchFamily="34" charset="0"/>
            </a:endParaRPr>
          </a:p>
        </p:txBody>
      </p:sp>
      <p:cxnSp>
        <p:nvCxnSpPr>
          <p:cNvPr id="15" name="Straight Connector 14"/>
          <p:cNvCxnSpPr>
            <a:stCxn id="14" idx="0"/>
            <a:endCxn id="14" idx="4"/>
          </p:cNvCxnSpPr>
          <p:nvPr/>
        </p:nvCxnSpPr>
        <p:spPr>
          <a:xfrm rot="16200000" flipH="1">
            <a:off x="489410" y="5453826"/>
            <a:ext cx="922841" cy="1913746"/>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4"/>
            <a:ext cx="8229600" cy="857256"/>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dirty="0"/>
          </a:p>
        </p:txBody>
      </p:sp>
      <p:sp>
        <p:nvSpPr>
          <p:cNvPr id="30" name="Text Placeholder 29"/>
          <p:cNvSpPr>
            <a:spLocks noGrp="1"/>
          </p:cNvSpPr>
          <p:nvPr>
            <p:ph type="body" idx="1"/>
          </p:nvPr>
        </p:nvSpPr>
        <p:spPr>
          <a:xfrm>
            <a:off x="457200" y="1000108"/>
            <a:ext cx="8229600" cy="4929222"/>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Tree>
  </p:cSld>
  <p:clrMap bg1="lt1" tx1="dk1" bg2="lt2" tx2="dk2" accent1="accent1" accent2="accent2" accent3="accent3" accent4="accent4" accent5="accent5" accent6="accent6" hlink="hlink" folHlink="folHlink"/>
  <p:sldLayoutIdLst>
    <p:sldLayoutId id="2147483707" r:id="rId1"/>
    <p:sldLayoutId id="2147483711" r:id="rId2"/>
  </p:sldLayoutIdLst>
  <p:timing>
    <p:tnLst>
      <p:par>
        <p:cTn id="1" dur="indefinite" restart="never" nodeType="tmRoot"/>
      </p:par>
    </p:tnLst>
  </p:timing>
  <p:txStyles>
    <p:titleStyle>
      <a:lvl1pPr algn="l" rtl="0" eaLnBrk="1" latinLnBrk="0" hangingPunct="1">
        <a:spcBef>
          <a:spcPct val="0"/>
        </a:spcBef>
        <a:buNone/>
        <a:defRPr kumimoji="0" sz="4400" b="1" kern="1200">
          <a:solidFill>
            <a:schemeClr val="tx2"/>
          </a:solidFill>
          <a:effectLst>
            <a:outerShdw blurRad="31750" dist="25400" dir="5400000" algn="tl" rotWithShape="0">
              <a:srgbClr val="000000">
                <a:alpha val="25000"/>
              </a:srgbClr>
            </a:outerShdw>
          </a:effectLst>
          <a:latin typeface="Calibri" pitchFamily="34" charset="0"/>
          <a:ea typeface="+mj-ea"/>
          <a:cs typeface="Calibri" pitchFamily="34" charset="0"/>
        </a:defRPr>
      </a:lvl1pPr>
      <a:extLst/>
    </p:titleStyle>
    <p:bodyStyle>
      <a:lvl1pPr marL="365760" indent="-256032" algn="l" rtl="0" eaLnBrk="1" latinLnBrk="0" hangingPunct="1">
        <a:spcBef>
          <a:spcPts val="0"/>
        </a:spcBef>
        <a:spcAft>
          <a:spcPts val="600"/>
        </a:spcAft>
        <a:buClr>
          <a:schemeClr val="accent1"/>
        </a:buClr>
        <a:buSzPct val="68000"/>
        <a:buFont typeface="Wingdings 3"/>
        <a:buChar char=""/>
        <a:defRPr kumimoji="0" sz="2700" kern="1200">
          <a:solidFill>
            <a:schemeClr val="tx1"/>
          </a:solidFill>
          <a:latin typeface="Calibri" pitchFamily="34" charset="0"/>
          <a:ea typeface="+mn-ea"/>
          <a:cs typeface="Calibri" pitchFamily="34" charset="0"/>
        </a:defRPr>
      </a:lvl1pPr>
      <a:lvl2pPr marL="621792" indent="-228600" algn="l" rtl="0" eaLnBrk="1" latinLnBrk="0" hangingPunct="1">
        <a:spcBef>
          <a:spcPts val="0"/>
        </a:spcBef>
        <a:spcAft>
          <a:spcPts val="600"/>
        </a:spcAft>
        <a:buClr>
          <a:schemeClr val="accent1"/>
        </a:buClr>
        <a:buFont typeface="Verdana"/>
        <a:buChar char="◦"/>
        <a:defRPr kumimoji="0" sz="2300" kern="1200">
          <a:solidFill>
            <a:schemeClr val="tx1"/>
          </a:solidFill>
          <a:latin typeface="Calibri" pitchFamily="34" charset="0"/>
          <a:ea typeface="+mn-ea"/>
          <a:cs typeface="Calibri" pitchFamily="34" charset="0"/>
        </a:defRPr>
      </a:lvl2pPr>
      <a:lvl3pPr marL="859536" indent="-228600" algn="l" rtl="0" eaLnBrk="1" latinLnBrk="0" hangingPunct="1">
        <a:spcBef>
          <a:spcPts val="0"/>
        </a:spcBef>
        <a:spcAft>
          <a:spcPts val="600"/>
        </a:spcAft>
        <a:buClr>
          <a:schemeClr val="accent2"/>
        </a:buClr>
        <a:buSzPct val="100000"/>
        <a:buFont typeface="Wingdings 2"/>
        <a:buChar char=""/>
        <a:defRPr kumimoji="0" sz="2100" kern="1200">
          <a:solidFill>
            <a:schemeClr val="tx1"/>
          </a:solidFill>
          <a:latin typeface="Calibri" pitchFamily="34" charset="0"/>
          <a:ea typeface="+mn-ea"/>
          <a:cs typeface="Calibri" pitchFamily="34" charset="0"/>
        </a:defRPr>
      </a:lvl3pPr>
      <a:lvl4pPr marL="1143000" indent="-228600" algn="l" rtl="0" eaLnBrk="1" latinLnBrk="0" hangingPunct="1">
        <a:spcBef>
          <a:spcPts val="0"/>
        </a:spcBef>
        <a:spcAft>
          <a:spcPts val="600"/>
        </a:spcAft>
        <a:buClr>
          <a:schemeClr val="accent2"/>
        </a:buClr>
        <a:buFont typeface="Wingdings 2"/>
        <a:buChar char=""/>
        <a:defRPr kumimoji="0" sz="1900" kern="1200">
          <a:solidFill>
            <a:schemeClr val="tx1"/>
          </a:solidFill>
          <a:latin typeface="Calibri" pitchFamily="34" charset="0"/>
          <a:ea typeface="+mn-ea"/>
          <a:cs typeface="Calibri" pitchFamily="34" charset="0"/>
        </a:defRPr>
      </a:lvl4pPr>
      <a:lvl5pPr marL="1371600" indent="-228600" algn="l" rtl="0" eaLnBrk="1" latinLnBrk="0" hangingPunct="1">
        <a:spcBef>
          <a:spcPts val="0"/>
        </a:spcBef>
        <a:spcAft>
          <a:spcPts val="600"/>
        </a:spcAft>
        <a:buClr>
          <a:schemeClr val="accent2"/>
        </a:buClr>
        <a:buFont typeface="Wingdings 2"/>
        <a:buChar char=""/>
        <a:defRPr kumimoji="0" sz="1800" kern="1200">
          <a:solidFill>
            <a:schemeClr val="tx1"/>
          </a:solidFill>
          <a:latin typeface="Calibri" pitchFamily="34" charset="0"/>
          <a:ea typeface="+mn-ea"/>
          <a:cs typeface="Calibri" pitchFamily="34" charset="0"/>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1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16.jpeg"/><Relationship Id="rId5" Type="http://schemas.openxmlformats.org/officeDocument/2006/relationships/image" Target="../media/image15.jpeg"/><Relationship Id="rId4" Type="http://schemas.openxmlformats.org/officeDocument/2006/relationships/image" Target="../media/image14.jpeg"/></Relationships>
</file>

<file path=ppt/slides/_rels/slide11.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16.jpeg"/><Relationship Id="rId5" Type="http://schemas.openxmlformats.org/officeDocument/2006/relationships/image" Target="../media/image15.jpeg"/><Relationship Id="rId4" Type="http://schemas.openxmlformats.org/officeDocument/2006/relationships/image" Target="../media/image14.jpeg"/></Relationships>
</file>

<file path=ppt/slides/_rels/slide1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image" Target="../media/image20.png"/><Relationship Id="rId4" Type="http://schemas.openxmlformats.org/officeDocument/2006/relationships/image" Target="../media/image19.jpeg"/></Relationships>
</file>

<file path=ppt/slides/_rels/slide1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20.png"/><Relationship Id="rId4" Type="http://schemas.openxmlformats.org/officeDocument/2006/relationships/image" Target="../media/image19.jpeg"/></Relationships>
</file>

<file path=ppt/slides/_rels/slide15.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22.jpeg"/></Relationships>
</file>

<file path=ppt/slides/_rels/slide16.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gif"/></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9.gif"/><Relationship Id="rId2" Type="http://schemas.openxmlformats.org/officeDocument/2006/relationships/notesSlide" Target="../notesSlides/notesSlide20.xml"/><Relationship Id="rId1" Type="http://schemas.openxmlformats.org/officeDocument/2006/relationships/slideLayout" Target="../slideLayouts/slideLayout2.xml"/><Relationship Id="rId5" Type="http://schemas.openxmlformats.org/officeDocument/2006/relationships/image" Target="../media/image31.jpeg"/><Relationship Id="rId4" Type="http://schemas.openxmlformats.org/officeDocument/2006/relationships/image" Target="../media/image30.jpeg"/></Relationships>
</file>

<file path=ppt/slides/_rels/slide2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33.png"/></Relationships>
</file>

<file path=ppt/slides/_rels/slide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34.png"/></Relationships>
</file>

<file path=ppt/slides/_rels/slide23.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23.xml"/><Relationship Id="rId1" Type="http://schemas.openxmlformats.org/officeDocument/2006/relationships/slideLayout" Target="../slideLayouts/slideLayout2.xml"/><Relationship Id="rId6" Type="http://schemas.openxmlformats.org/officeDocument/2006/relationships/image" Target="../media/image38.png"/><Relationship Id="rId5" Type="http://schemas.openxmlformats.org/officeDocument/2006/relationships/image" Target="../media/image37.jpeg"/><Relationship Id="rId4" Type="http://schemas.openxmlformats.org/officeDocument/2006/relationships/image" Target="../media/image36.png"/></Relationships>
</file>

<file path=ppt/slides/_rels/slide24.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24.xml"/><Relationship Id="rId1" Type="http://schemas.openxmlformats.org/officeDocument/2006/relationships/slideLayout" Target="../slideLayouts/slideLayout2.xml"/><Relationship Id="rId5" Type="http://schemas.openxmlformats.org/officeDocument/2006/relationships/image" Target="../media/image41.jpeg"/><Relationship Id="rId4" Type="http://schemas.openxmlformats.org/officeDocument/2006/relationships/image" Target="../media/image40.jpeg"/></Relationships>
</file>

<file path=ppt/slides/_rels/slide25.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25.xml"/><Relationship Id="rId1" Type="http://schemas.openxmlformats.org/officeDocument/2006/relationships/slideLayout" Target="../slideLayouts/slideLayout2.xml"/><Relationship Id="rId5" Type="http://schemas.openxmlformats.org/officeDocument/2006/relationships/image" Target="../media/image41.jpeg"/><Relationship Id="rId4" Type="http://schemas.openxmlformats.org/officeDocument/2006/relationships/image" Target="../media/image40.jpeg"/></Relationships>
</file>

<file path=ppt/slides/_rels/slide26.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26.xml"/><Relationship Id="rId1" Type="http://schemas.openxmlformats.org/officeDocument/2006/relationships/slideLayout" Target="../slideLayouts/slideLayout2.xml"/><Relationship Id="rId5" Type="http://schemas.openxmlformats.org/officeDocument/2006/relationships/image" Target="../media/image41.jpeg"/><Relationship Id="rId4" Type="http://schemas.openxmlformats.org/officeDocument/2006/relationships/image" Target="../media/image40.jpeg"/></Relationships>
</file>

<file path=ppt/slides/_rels/slide27.xml.rels><?xml version="1.0" encoding="UTF-8" standalone="yes"?>
<Relationships xmlns="http://schemas.openxmlformats.org/package/2006/relationships"><Relationship Id="rId3" Type="http://schemas.openxmlformats.org/officeDocument/2006/relationships/hyperlink" Target="Resources/Chapter%2002/6%20-%20Exam%20Questions.docx" TargetMode="External"/><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hyperlink" Target="Resources/Chapter%2002/6%20-%20Exam%20Questions.docx" TargetMode="External"/><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29.xml"/><Relationship Id="rId1" Type="http://schemas.openxmlformats.org/officeDocument/2006/relationships/slideLayout" Target="../slideLayouts/slideLayout2.xml"/><Relationship Id="rId4" Type="http://schemas.openxmlformats.org/officeDocument/2006/relationships/hyperlink" Target="Resources/Chapter%2002/6%20-%20Exam%20Questions.docx" TargetMode="Externa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hyperlink" Target="Resources/Chapter%2002/6%20-%20Exam%20Questions.docx" TargetMode="External"/><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hyperlink" Target="Resources/Chapter%2002/6%20-%20Exam%20Questions.docx" TargetMode="External"/><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43.jpeg"/><Relationship Id="rId7" Type="http://schemas.openxmlformats.org/officeDocument/2006/relationships/hyperlink" Target="Resources/Chapter%2002/6%20-%20Exam%20Questions.docx" TargetMode="External"/><Relationship Id="rId2" Type="http://schemas.openxmlformats.org/officeDocument/2006/relationships/notesSlide" Target="../notesSlides/notesSlide32.xml"/><Relationship Id="rId1" Type="http://schemas.openxmlformats.org/officeDocument/2006/relationships/slideLayout" Target="../slideLayouts/slideLayout2.xml"/><Relationship Id="rId6" Type="http://schemas.openxmlformats.org/officeDocument/2006/relationships/image" Target="../media/image46.jpeg"/><Relationship Id="rId5" Type="http://schemas.openxmlformats.org/officeDocument/2006/relationships/image" Target="../media/image45.jpeg"/><Relationship Id="rId4" Type="http://schemas.openxmlformats.org/officeDocument/2006/relationships/image" Target="../media/image44.jpeg"/></Relationships>
</file>

<file path=ppt/slides/_rels/slide33.xml.rels><?xml version="1.0" encoding="UTF-8" standalone="yes"?>
<Relationships xmlns="http://schemas.openxmlformats.org/package/2006/relationships"><Relationship Id="rId3" Type="http://schemas.openxmlformats.org/officeDocument/2006/relationships/hyperlink" Target="Resources/Chapter%2002/6%20-%20Exam%20Questions.docx" TargetMode="External"/><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hyperlink" Target="Resources/Chapter%2002/6%20-%20Exam%20Questions.docx" TargetMode="External"/><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8.jpeg"/><Relationship Id="rId5" Type="http://schemas.openxmlformats.org/officeDocument/2006/relationships/image" Target="../media/image7.png"/><Relationship Id="rId4" Type="http://schemas.openxmlformats.org/officeDocument/2006/relationships/image" Target="../media/image6.png"/></Relationships>
</file>

<file path=ppt/slides/_rels/slide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12.gif"/><Relationship Id="rId5" Type="http://schemas.openxmlformats.org/officeDocument/2006/relationships/image" Target="../media/image11.jpeg"/><Relationship Id="rId4"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07504" y="5301208"/>
            <a:ext cx="8928992" cy="771076"/>
          </a:xfrm>
        </p:spPr>
        <p:txBody>
          <a:bodyPr rtlCol="0">
            <a:no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spcAft>
                <a:spcPts val="400"/>
              </a:spcAft>
            </a:pPr>
            <a:r>
              <a:rPr lang="en-GB" sz="5400"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2 – </a:t>
            </a:r>
            <a:r>
              <a:rPr lang="en-IE" sz="5400"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Managing the Business</a:t>
            </a:r>
          </a:p>
          <a:p>
            <a:pPr>
              <a:spcAft>
                <a:spcPts val="400"/>
              </a:spcAft>
            </a:pPr>
            <a:r>
              <a:rPr lang="en-US" sz="3600"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Chapter 06 - Designing a Product or Service</a:t>
            </a:r>
            <a:endParaRPr lang="en-GB" sz="5400"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10" name="Rectangle 9"/>
          <p:cNvSpPr/>
          <p:nvPr/>
        </p:nvSpPr>
        <p:spPr>
          <a:xfrm>
            <a:off x="179512" y="141600"/>
            <a:ext cx="8841953" cy="1708438"/>
          </a:xfrm>
          <a:prstGeom prst="rect">
            <a:avLst/>
          </a:prstGeom>
        </p:spPr>
        <p:style>
          <a:lnRef idx="2">
            <a:schemeClr val="accent5"/>
          </a:lnRef>
          <a:fillRef idx="1">
            <a:schemeClr val="lt1"/>
          </a:fillRef>
          <a:effectRef idx="0">
            <a:schemeClr val="accent5"/>
          </a:effectRef>
          <a:fontRef idx="minor">
            <a:schemeClr val="dk1"/>
          </a:fontRef>
        </p:style>
        <p:txBody>
          <a:bodyPr rtlCol="0" anchor="ctr"/>
          <a:lstStyle/>
          <a:p>
            <a:pPr algn="ctr"/>
            <a:endParaRPr lang="en-GB"/>
          </a:p>
        </p:txBody>
      </p:sp>
      <p:sp>
        <p:nvSpPr>
          <p:cNvPr id="11" name="TextBox 10"/>
          <p:cNvSpPr txBox="1"/>
          <p:nvPr/>
        </p:nvSpPr>
        <p:spPr>
          <a:xfrm>
            <a:off x="2267744" y="188640"/>
            <a:ext cx="6696744" cy="1631216"/>
          </a:xfrm>
          <a:prstGeom prst="rect">
            <a:avLst/>
          </a:prstGeom>
          <a:noFill/>
        </p:spPr>
        <p:txBody>
          <a:bodyPr wrap="square" rtlCol="0">
            <a:spAutoFit/>
          </a:bodyPr>
          <a:lstStyle/>
          <a:p>
            <a:pPr algn="r"/>
            <a:r>
              <a:rPr lang="en-GB" sz="3200" b="1" dirty="0" smtClean="0">
                <a:solidFill>
                  <a:schemeClr val="tx1">
                    <a:lumMod val="50000"/>
                    <a:lumOff val="50000"/>
                  </a:schemeClr>
                </a:solidFill>
              </a:rPr>
              <a:t>AS Business </a:t>
            </a:r>
            <a:r>
              <a:rPr lang="en-GB" sz="3200" b="1" dirty="0" err="1" smtClean="0">
                <a:solidFill>
                  <a:schemeClr val="tx1">
                    <a:lumMod val="50000"/>
                    <a:lumOff val="50000"/>
                  </a:schemeClr>
                </a:solidFill>
              </a:rPr>
              <a:t>EdExcel</a:t>
            </a:r>
            <a:endParaRPr lang="en-GB" sz="3200" b="1" dirty="0" smtClean="0">
              <a:solidFill>
                <a:schemeClr val="tx1">
                  <a:lumMod val="50000"/>
                  <a:lumOff val="50000"/>
                </a:schemeClr>
              </a:solidFill>
            </a:endParaRPr>
          </a:p>
          <a:p>
            <a:pPr algn="r"/>
            <a:r>
              <a:rPr lang="en-GB" sz="3200" b="1" dirty="0" smtClean="0">
                <a:solidFill>
                  <a:schemeClr val="tx1">
                    <a:lumMod val="50000"/>
                    <a:lumOff val="50000"/>
                  </a:schemeClr>
                </a:solidFill>
              </a:rPr>
              <a:t>2018-20</a:t>
            </a:r>
            <a:endParaRPr lang="en-GB" sz="3600" b="1" dirty="0" smtClean="0">
              <a:solidFill>
                <a:schemeClr val="tx1">
                  <a:lumMod val="50000"/>
                  <a:lumOff val="50000"/>
                </a:schemeClr>
              </a:solidFill>
            </a:endParaRPr>
          </a:p>
          <a:p>
            <a:pPr algn="r"/>
            <a:r>
              <a:rPr lang="en-GB" sz="3600" b="1" dirty="0" smtClean="0">
                <a:solidFill>
                  <a:schemeClr val="tx1">
                    <a:lumMod val="50000"/>
                    <a:lumOff val="50000"/>
                  </a:schemeClr>
                </a:solidFill>
              </a:rPr>
              <a:t>Year 12</a:t>
            </a:r>
            <a:endParaRPr lang="en-GB" sz="3600" b="1" dirty="0">
              <a:solidFill>
                <a:schemeClr val="tx1">
                  <a:lumMod val="50000"/>
                  <a:lumOff val="50000"/>
                </a:schemeClr>
              </a:solidFill>
            </a:endParaRPr>
          </a:p>
        </p:txBody>
      </p:sp>
      <p:pic>
        <p:nvPicPr>
          <p:cNvPr id="12" name="Picture 2" descr="https://clbusiness.files.wordpress.com/2013/03/cropped-lightbulb_business1.jp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3851920" y="1921358"/>
            <a:ext cx="5160301" cy="3250989"/>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51520" y="188641"/>
            <a:ext cx="1698446" cy="1631216"/>
          </a:xfrm>
          <a:prstGeom prst="rect">
            <a:avLst/>
          </a:prstGeom>
        </p:spPr>
      </p:pic>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96426"/>
            <a:ext cx="6696744" cy="5586145"/>
          </a:xfrm>
          <a:prstGeom prst="rect">
            <a:avLst/>
          </a:prstGeom>
        </p:spPr>
        <p:txBody>
          <a:bodyPr wrap="square">
            <a:spAutoFit/>
          </a:bodyPr>
          <a:lstStyle/>
          <a:p>
            <a:pPr marL="439738" indent="-439738">
              <a:buClr>
                <a:schemeClr val="accent6">
                  <a:lumMod val="50000"/>
                </a:schemeClr>
              </a:buClr>
              <a:buFont typeface="Wingdings 3" panose="05040102010807070707" pitchFamily="18" charset="2"/>
              <a:buChar char=""/>
            </a:pPr>
            <a:r>
              <a:rPr lang="en-US" sz="2100" dirty="0" smtClean="0"/>
              <a:t>Many </a:t>
            </a:r>
            <a:r>
              <a:rPr lang="en-US" sz="2100" dirty="0"/>
              <a:t>products that have had long lives have gone. Pontiac, a major American car brand, has been shut down by struggling General Motors. Production of the Rover 75 ended when Rover came to the end of the road. The design of the Rover 75 was bought and adapted by the Shanghai Automotive Industry Corporation. Which brands have stood the test of time</a:t>
            </a:r>
            <a:r>
              <a:rPr lang="en-US" sz="2100" dirty="0" smtClean="0"/>
              <a:t>?</a:t>
            </a:r>
          </a:p>
          <a:p>
            <a:pPr marL="439738" indent="-439738">
              <a:buClr>
                <a:schemeClr val="accent6">
                  <a:lumMod val="50000"/>
                </a:schemeClr>
              </a:buClr>
              <a:buFont typeface="Wingdings 3" panose="05040102010807070707" pitchFamily="18" charset="2"/>
              <a:buChar char=""/>
            </a:pPr>
            <a:r>
              <a:rPr lang="en-US" sz="2100" dirty="0"/>
              <a:t>We wouldn't be surprised to see Cadbury's on that list, or Coca Cola or Burger King.</a:t>
            </a:r>
          </a:p>
          <a:p>
            <a:pPr marL="439738" indent="-439738">
              <a:buClr>
                <a:schemeClr val="accent6">
                  <a:lumMod val="50000"/>
                </a:schemeClr>
              </a:buClr>
              <a:buFont typeface="Wingdings 3" panose="05040102010807070707" pitchFamily="18" charset="2"/>
              <a:buChar char=""/>
            </a:pPr>
            <a:r>
              <a:rPr lang="en-US" sz="2100" dirty="0"/>
              <a:t>But given the relatively short life of the internet, would we include Amazon (set up in 1994, selling since 1995)? Google started in 1998, becoming the most popular website in the history of the internet.</a:t>
            </a:r>
          </a:p>
          <a:p>
            <a:pPr marL="439738" indent="-439738">
              <a:buClr>
                <a:schemeClr val="accent6">
                  <a:lumMod val="50000"/>
                </a:schemeClr>
              </a:buClr>
              <a:buFont typeface="Wingdings 3" panose="05040102010807070707" pitchFamily="18" charset="2"/>
              <a:buChar char=""/>
            </a:pPr>
            <a:r>
              <a:rPr lang="en-US" sz="2100" dirty="0"/>
              <a:t>Should Google be included, and how about </a:t>
            </a:r>
            <a:r>
              <a:rPr lang="en-US" sz="2100" dirty="0" err="1"/>
              <a:t>ebay</a:t>
            </a:r>
            <a:r>
              <a:rPr lang="en-US" sz="2100" dirty="0"/>
              <a:t>, the online auction site, or Ask Jeeves (repackaged as Ask.com in 2005</a:t>
            </a:r>
            <a:r>
              <a:rPr lang="en-US" sz="2100" dirty="0" smtClean="0"/>
              <a:t>)?</a:t>
            </a:r>
            <a:endParaRPr lang="en-US" sz="2100" dirty="0"/>
          </a:p>
        </p:txBody>
      </p:sp>
      <p:sp>
        <p:nvSpPr>
          <p:cNvPr id="6" name="Title 1"/>
          <p:cNvSpPr>
            <a:spLocks noGrp="1"/>
          </p:cNvSpPr>
          <p:nvPr>
            <p:ph type="title"/>
          </p:nvPr>
        </p:nvSpPr>
        <p:spPr>
          <a:xfrm>
            <a:off x="35496" y="72008"/>
            <a:ext cx="7704856" cy="548680"/>
          </a:xfrm>
        </p:spPr>
        <p:txBody>
          <a:bodyPr>
            <a:noAutofit/>
          </a:bodyPr>
          <a:lstStyle/>
          <a:p>
            <a:r>
              <a:rPr lang="en-GB" sz="3200" dirty="0" smtClean="0"/>
              <a:t>6.1 </a:t>
            </a:r>
            <a:r>
              <a:rPr lang="en-GB" sz="3200" dirty="0"/>
              <a:t>– P</a:t>
            </a:r>
            <a:r>
              <a:rPr lang="en-GB" sz="3200" dirty="0" smtClean="0"/>
              <a:t>roduct Life – Responding to Demand</a:t>
            </a:r>
            <a:endParaRPr lang="en-GB" sz="2800" dirty="0"/>
          </a:p>
        </p:txBody>
      </p:sp>
      <p:sp>
        <p:nvSpPr>
          <p:cNvPr id="7" name="Round Same Side Corner Rectangle 6">
            <a:hlinkClick r:id="" action="ppaction://noaction"/>
          </p:cNvPr>
          <p:cNvSpPr/>
          <p:nvPr/>
        </p:nvSpPr>
        <p:spPr>
          <a:xfrm>
            <a:off x="6804248" y="670057"/>
            <a:ext cx="792088" cy="346809"/>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32</a:t>
            </a:r>
            <a:endParaRPr lang="en-GB" sz="1200" b="1" dirty="0">
              <a:latin typeface="Arial" panose="020B0604020202020204" pitchFamily="34" charset="0"/>
              <a:cs typeface="Arial" panose="020B0604020202020204" pitchFamily="34" charset="0"/>
            </a:endParaRPr>
          </a:p>
        </p:txBody>
      </p:sp>
      <p:pic>
        <p:nvPicPr>
          <p:cNvPr id="82946" name="Picture 2" descr="Image result for pontiac"/>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2769" t="19661"/>
          <a:stretch/>
        </p:blipFill>
        <p:spPr bwMode="auto">
          <a:xfrm>
            <a:off x="6948263" y="1130872"/>
            <a:ext cx="1896573" cy="1029830"/>
          </a:xfrm>
          <a:prstGeom prst="rect">
            <a:avLst/>
          </a:prstGeom>
          <a:noFill/>
          <a:extLst>
            <a:ext uri="{909E8E84-426E-40DD-AFC4-6F175D3DCCD1}">
              <a14:hiddenFill xmlns:a14="http://schemas.microsoft.com/office/drawing/2010/main">
                <a:solidFill>
                  <a:srgbClr val="FFFFFF"/>
                </a:solidFill>
              </a14:hiddenFill>
            </a:ext>
          </a:extLst>
        </p:spPr>
      </p:pic>
      <p:pic>
        <p:nvPicPr>
          <p:cNvPr id="82948" name="Picture 4" descr="Image result for rover 75"/>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3937" t="18266" r="5108" b="18282"/>
          <a:stretch/>
        </p:blipFill>
        <p:spPr bwMode="auto">
          <a:xfrm>
            <a:off x="6948263" y="2348880"/>
            <a:ext cx="1888354" cy="858343"/>
          </a:xfrm>
          <a:prstGeom prst="rect">
            <a:avLst/>
          </a:prstGeom>
          <a:noFill/>
          <a:extLst>
            <a:ext uri="{909E8E84-426E-40DD-AFC4-6F175D3DCCD1}">
              <a14:hiddenFill xmlns:a14="http://schemas.microsoft.com/office/drawing/2010/main">
                <a:solidFill>
                  <a:srgbClr val="FFFFFF"/>
                </a:solidFill>
              </a14:hiddenFill>
            </a:ext>
          </a:extLst>
        </p:spPr>
      </p:pic>
      <p:pic>
        <p:nvPicPr>
          <p:cNvPr id="82950" name="Picture 6" descr="Related image"/>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948263" y="3286783"/>
            <a:ext cx="1888354" cy="1162064"/>
          </a:xfrm>
          <a:prstGeom prst="rect">
            <a:avLst/>
          </a:prstGeom>
          <a:noFill/>
          <a:extLst>
            <a:ext uri="{909E8E84-426E-40DD-AFC4-6F175D3DCCD1}">
              <a14:hiddenFill xmlns:a14="http://schemas.microsoft.com/office/drawing/2010/main">
                <a:solidFill>
                  <a:srgbClr val="FFFFFF"/>
                </a:solidFill>
              </a14:hiddenFill>
            </a:ext>
          </a:extLst>
        </p:spPr>
      </p:pic>
      <p:pic>
        <p:nvPicPr>
          <p:cNvPr id="82952" name="Picture 8" descr="Image result for ebay website changes over the years"/>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b="30854"/>
          <a:stretch/>
        </p:blipFill>
        <p:spPr bwMode="auto">
          <a:xfrm>
            <a:off x="6948264" y="4598737"/>
            <a:ext cx="1888354" cy="199861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83300626"/>
      </p:ext>
    </p:extLst>
  </p:cSld>
  <p:clrMapOvr>
    <a:masterClrMapping/>
  </p:clrMapOvr>
  <p:transition advClick="0"/>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35496" y="72008"/>
            <a:ext cx="7704856" cy="548680"/>
          </a:xfrm>
        </p:spPr>
        <p:txBody>
          <a:bodyPr>
            <a:noAutofit/>
          </a:bodyPr>
          <a:lstStyle/>
          <a:p>
            <a:r>
              <a:rPr lang="en-GB" sz="3200" dirty="0" smtClean="0"/>
              <a:t>6.1 </a:t>
            </a:r>
            <a:r>
              <a:rPr lang="en-GB" sz="3200" dirty="0"/>
              <a:t>– P</a:t>
            </a:r>
            <a:r>
              <a:rPr lang="en-GB" sz="3200" dirty="0" smtClean="0"/>
              <a:t>roduct Life – Responding to Demand</a:t>
            </a:r>
            <a:endParaRPr lang="en-GB" sz="2800" dirty="0"/>
          </a:p>
        </p:txBody>
      </p:sp>
      <p:sp>
        <p:nvSpPr>
          <p:cNvPr id="7" name="Round Same Side Corner Rectangle 6">
            <a:hlinkClick r:id="" action="ppaction://noaction"/>
          </p:cNvPr>
          <p:cNvSpPr/>
          <p:nvPr/>
        </p:nvSpPr>
        <p:spPr>
          <a:xfrm>
            <a:off x="6804248" y="670057"/>
            <a:ext cx="792088" cy="346809"/>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32</a:t>
            </a:r>
            <a:endParaRPr lang="en-GB" sz="1200" b="1" dirty="0">
              <a:latin typeface="Arial" panose="020B0604020202020204" pitchFamily="34" charset="0"/>
              <a:cs typeface="Arial" panose="020B0604020202020204" pitchFamily="34" charset="0"/>
            </a:endParaRPr>
          </a:p>
        </p:txBody>
      </p:sp>
      <p:pic>
        <p:nvPicPr>
          <p:cNvPr id="83970" name="Picture 2" descr="Image result for ebay website changes over the years"/>
          <p:cNvPicPr>
            <a:picLocks noChangeAspect="1" noChangeArrowheads="1"/>
          </p:cNvPicPr>
          <p:nvPr/>
        </p:nvPicPr>
        <p:blipFill rotWithShape="1">
          <a:blip r:embed="rId3">
            <a:extLst>
              <a:ext uri="{28A0092B-C50C-407E-A947-70E740481C1C}">
                <a14:useLocalDpi xmlns:a14="http://schemas.microsoft.com/office/drawing/2010/main" val="0"/>
              </a:ext>
            </a:extLst>
          </a:blip>
          <a:srcRect r="6734" b="65066"/>
          <a:stretch/>
        </p:blipFill>
        <p:spPr bwMode="auto">
          <a:xfrm>
            <a:off x="251520" y="1046045"/>
            <a:ext cx="8568952" cy="491286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69113354"/>
      </p:ext>
    </p:extLst>
  </p:cSld>
  <p:clrMapOvr>
    <a:masterClrMapping/>
  </p:clrMapOvr>
  <p:transition advClick="0"/>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19" y="1096426"/>
            <a:ext cx="6696743" cy="5632311"/>
          </a:xfrm>
          <a:prstGeom prst="rect">
            <a:avLst/>
          </a:prstGeom>
        </p:spPr>
        <p:txBody>
          <a:bodyPr wrap="square">
            <a:spAutoFit/>
          </a:bodyPr>
          <a:lstStyle/>
          <a:p>
            <a:pPr marL="439738" indent="-439738">
              <a:buClr>
                <a:schemeClr val="accent6">
                  <a:lumMod val="50000"/>
                </a:schemeClr>
              </a:buClr>
              <a:buFont typeface="Wingdings 3" panose="05040102010807070707" pitchFamily="18" charset="2"/>
              <a:buChar char=""/>
            </a:pPr>
            <a:r>
              <a:rPr lang="en-US" sz="2000" dirty="0"/>
              <a:t>We saw in Section 1 how important it is for businesses to be market oriented. To survive, businesses have to look very carefully at their product designs. </a:t>
            </a:r>
            <a:endParaRPr lang="en-US" sz="2000" dirty="0" smtClean="0"/>
          </a:p>
          <a:p>
            <a:pPr marL="439738" indent="-439738">
              <a:buClr>
                <a:schemeClr val="accent6">
                  <a:lumMod val="50000"/>
                </a:schemeClr>
              </a:buClr>
              <a:buFont typeface="Wingdings 3" panose="05040102010807070707" pitchFamily="18" charset="2"/>
              <a:buChar char=""/>
            </a:pPr>
            <a:r>
              <a:rPr lang="en-US" sz="2000" dirty="0" smtClean="0"/>
              <a:t>Customer </a:t>
            </a:r>
            <a:r>
              <a:rPr lang="en-US" sz="2000" dirty="0"/>
              <a:t>tastes and consumer trends change at a frightening pace, influenced by many different things. </a:t>
            </a:r>
            <a:endParaRPr lang="en-US" sz="2000" dirty="0" smtClean="0"/>
          </a:p>
          <a:p>
            <a:pPr marL="439738" indent="-439738">
              <a:buClr>
                <a:schemeClr val="accent6">
                  <a:lumMod val="50000"/>
                </a:schemeClr>
              </a:buClr>
              <a:buFont typeface="Wingdings 3" panose="05040102010807070707" pitchFamily="18" charset="2"/>
              <a:buChar char=""/>
            </a:pPr>
            <a:r>
              <a:rPr lang="en-US" sz="2000" dirty="0" smtClean="0"/>
              <a:t>Businesses </a:t>
            </a:r>
            <a:r>
              <a:rPr lang="en-US" sz="2000" dirty="0"/>
              <a:t>must adapt their products and introduce new ones to meet these ever changing demands. This applies just as much to service providers such as retailers and fast food outlets as it does to manufacturers. Being market oriented is vital. </a:t>
            </a:r>
            <a:endParaRPr lang="en-US" sz="2000" dirty="0" smtClean="0"/>
          </a:p>
          <a:p>
            <a:pPr marL="439738" indent="-439738">
              <a:buClr>
                <a:schemeClr val="accent6">
                  <a:lumMod val="50000"/>
                </a:schemeClr>
              </a:buClr>
              <a:buFont typeface="Wingdings 3" panose="05040102010807070707" pitchFamily="18" charset="2"/>
              <a:buChar char=""/>
            </a:pPr>
            <a:r>
              <a:rPr lang="en-US" sz="2000" dirty="0"/>
              <a:t>Some firms lose track of what the consumer needs, either by not keeping a close enough eye on the market and failing to adapt, or because something completely new blows the rest of the market out of the water. If the business does not then adapt quickly it will have to discontinue the product and maybe close down.</a:t>
            </a:r>
          </a:p>
        </p:txBody>
      </p:sp>
      <p:sp>
        <p:nvSpPr>
          <p:cNvPr id="6" name="Title 1"/>
          <p:cNvSpPr>
            <a:spLocks noGrp="1"/>
          </p:cNvSpPr>
          <p:nvPr>
            <p:ph type="title"/>
          </p:nvPr>
        </p:nvSpPr>
        <p:spPr>
          <a:xfrm>
            <a:off x="35496" y="72008"/>
            <a:ext cx="7704856" cy="548680"/>
          </a:xfrm>
        </p:spPr>
        <p:txBody>
          <a:bodyPr>
            <a:noAutofit/>
          </a:bodyPr>
          <a:lstStyle/>
          <a:p>
            <a:r>
              <a:rPr lang="en-GB" sz="3200" dirty="0" smtClean="0"/>
              <a:t>6.1 </a:t>
            </a:r>
            <a:r>
              <a:rPr lang="en-GB" sz="3200" dirty="0"/>
              <a:t>– P</a:t>
            </a:r>
            <a:r>
              <a:rPr lang="en-GB" sz="3200" dirty="0" smtClean="0"/>
              <a:t>roduct Life – Responding to Demand</a:t>
            </a:r>
            <a:endParaRPr lang="en-GB" sz="2800" dirty="0"/>
          </a:p>
        </p:txBody>
      </p:sp>
      <p:sp>
        <p:nvSpPr>
          <p:cNvPr id="7" name="Round Same Side Corner Rectangle 6">
            <a:hlinkClick r:id="" action="ppaction://noaction"/>
          </p:cNvPr>
          <p:cNvSpPr/>
          <p:nvPr/>
        </p:nvSpPr>
        <p:spPr>
          <a:xfrm>
            <a:off x="6804248" y="670057"/>
            <a:ext cx="792088" cy="346809"/>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32</a:t>
            </a:r>
            <a:endParaRPr lang="en-GB" sz="1200" b="1" dirty="0">
              <a:latin typeface="Arial" panose="020B0604020202020204" pitchFamily="34" charset="0"/>
              <a:cs typeface="Arial" panose="020B0604020202020204" pitchFamily="34" charset="0"/>
            </a:endParaRPr>
          </a:p>
        </p:txBody>
      </p:sp>
      <p:pic>
        <p:nvPicPr>
          <p:cNvPr id="82946" name="Picture 2" descr="Image result for pontiac"/>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2769" t="19661"/>
          <a:stretch/>
        </p:blipFill>
        <p:spPr bwMode="auto">
          <a:xfrm>
            <a:off x="6948263" y="1130872"/>
            <a:ext cx="1896573" cy="1029830"/>
          </a:xfrm>
          <a:prstGeom prst="rect">
            <a:avLst/>
          </a:prstGeom>
          <a:noFill/>
          <a:extLst>
            <a:ext uri="{909E8E84-426E-40DD-AFC4-6F175D3DCCD1}">
              <a14:hiddenFill xmlns:a14="http://schemas.microsoft.com/office/drawing/2010/main">
                <a:solidFill>
                  <a:srgbClr val="FFFFFF"/>
                </a:solidFill>
              </a14:hiddenFill>
            </a:ext>
          </a:extLst>
        </p:spPr>
      </p:pic>
      <p:pic>
        <p:nvPicPr>
          <p:cNvPr id="82948" name="Picture 4" descr="Image result for rover 75"/>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3937" t="18266" r="5108" b="18282"/>
          <a:stretch/>
        </p:blipFill>
        <p:spPr bwMode="auto">
          <a:xfrm>
            <a:off x="6948263" y="2348880"/>
            <a:ext cx="1888354" cy="858343"/>
          </a:xfrm>
          <a:prstGeom prst="rect">
            <a:avLst/>
          </a:prstGeom>
          <a:noFill/>
          <a:extLst>
            <a:ext uri="{909E8E84-426E-40DD-AFC4-6F175D3DCCD1}">
              <a14:hiddenFill xmlns:a14="http://schemas.microsoft.com/office/drawing/2010/main">
                <a:solidFill>
                  <a:srgbClr val="FFFFFF"/>
                </a:solidFill>
              </a14:hiddenFill>
            </a:ext>
          </a:extLst>
        </p:spPr>
      </p:pic>
      <p:pic>
        <p:nvPicPr>
          <p:cNvPr id="82950" name="Picture 6" descr="Related image"/>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948263" y="3286783"/>
            <a:ext cx="1888354" cy="1162064"/>
          </a:xfrm>
          <a:prstGeom prst="rect">
            <a:avLst/>
          </a:prstGeom>
          <a:noFill/>
          <a:extLst>
            <a:ext uri="{909E8E84-426E-40DD-AFC4-6F175D3DCCD1}">
              <a14:hiddenFill xmlns:a14="http://schemas.microsoft.com/office/drawing/2010/main">
                <a:solidFill>
                  <a:srgbClr val="FFFFFF"/>
                </a:solidFill>
              </a14:hiddenFill>
            </a:ext>
          </a:extLst>
        </p:spPr>
      </p:pic>
      <p:pic>
        <p:nvPicPr>
          <p:cNvPr id="82952" name="Picture 8" descr="Image result for ebay website changes over the years"/>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b="30854"/>
          <a:stretch/>
        </p:blipFill>
        <p:spPr bwMode="auto">
          <a:xfrm>
            <a:off x="6948264" y="4598737"/>
            <a:ext cx="1888354" cy="199861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63811882"/>
      </p:ext>
    </p:extLst>
  </p:cSld>
  <p:clrMapOvr>
    <a:masterClrMapping/>
  </p:clrMapOvr>
  <p:transition advClick="0"/>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96426"/>
            <a:ext cx="6552728" cy="5262979"/>
          </a:xfrm>
          <a:prstGeom prst="rect">
            <a:avLst/>
          </a:prstGeom>
        </p:spPr>
        <p:txBody>
          <a:bodyPr wrap="square">
            <a:spAutoFit/>
          </a:bodyPr>
          <a:lstStyle/>
          <a:p>
            <a:pPr marL="439738" indent="-439738">
              <a:buClr>
                <a:schemeClr val="accent6">
                  <a:lumMod val="50000"/>
                </a:schemeClr>
              </a:buClr>
              <a:buFont typeface="Wingdings 3" panose="05040102010807070707" pitchFamily="18" charset="2"/>
              <a:buChar char=""/>
            </a:pPr>
            <a:r>
              <a:rPr lang="en-US" sz="2100" dirty="0" smtClean="0">
                <a:solidFill>
                  <a:srgbClr val="002060"/>
                </a:solidFill>
              </a:rPr>
              <a:t>On </a:t>
            </a:r>
            <a:r>
              <a:rPr lang="en-US" sz="2100" dirty="0">
                <a:solidFill>
                  <a:srgbClr val="002060"/>
                </a:solidFill>
              </a:rPr>
              <a:t>their web site, Cadbury describe the process of adaptation to customer requirements by saying:</a:t>
            </a:r>
          </a:p>
          <a:p>
            <a:pPr marL="439738" indent="-439738">
              <a:buClr>
                <a:schemeClr val="accent6">
                  <a:lumMod val="50000"/>
                </a:schemeClr>
              </a:buClr>
              <a:buFont typeface="Wingdings 3" panose="05040102010807070707" pitchFamily="18" charset="2"/>
              <a:buChar char=""/>
            </a:pPr>
            <a:r>
              <a:rPr lang="en-US" sz="2100" dirty="0">
                <a:solidFill>
                  <a:srgbClr val="002060"/>
                </a:solidFill>
              </a:rPr>
              <a:t>"Product development is about designing and developing new products and modifying or upgrading existing products "</a:t>
            </a:r>
          </a:p>
          <a:p>
            <a:pPr marL="439738" indent="-439738">
              <a:buClr>
                <a:schemeClr val="accent6">
                  <a:lumMod val="50000"/>
                </a:schemeClr>
              </a:buClr>
              <a:buFont typeface="Wingdings 3" panose="05040102010807070707" pitchFamily="18" charset="2"/>
              <a:buChar char=""/>
            </a:pPr>
            <a:r>
              <a:rPr lang="en-US" sz="2100" dirty="0">
                <a:solidFill>
                  <a:srgbClr val="002060"/>
                </a:solidFill>
              </a:rPr>
              <a:t>Product development at Cadbury involves the following stages:</a:t>
            </a:r>
          </a:p>
          <a:p>
            <a:pPr marL="896938" indent="-439738">
              <a:buClr>
                <a:schemeClr val="accent6">
                  <a:lumMod val="50000"/>
                </a:schemeClr>
              </a:buClr>
              <a:buFont typeface="Arial" panose="020B0604020202020204" pitchFamily="34" charset="0"/>
              <a:buChar char="•"/>
            </a:pPr>
            <a:r>
              <a:rPr lang="en-US" sz="2100" dirty="0" smtClean="0">
                <a:solidFill>
                  <a:srgbClr val="002060"/>
                </a:solidFill>
              </a:rPr>
              <a:t>The </a:t>
            </a:r>
            <a:r>
              <a:rPr lang="en-US" sz="2100" dirty="0">
                <a:solidFill>
                  <a:srgbClr val="002060"/>
                </a:solidFill>
              </a:rPr>
              <a:t>initial idea</a:t>
            </a:r>
          </a:p>
          <a:p>
            <a:pPr marL="896938" indent="-439738">
              <a:buClr>
                <a:schemeClr val="accent6">
                  <a:lumMod val="50000"/>
                </a:schemeClr>
              </a:buClr>
              <a:buFont typeface="Arial" panose="020B0604020202020204" pitchFamily="34" charset="0"/>
              <a:buChar char="•"/>
            </a:pPr>
            <a:r>
              <a:rPr lang="en-US" sz="2100" dirty="0" smtClean="0">
                <a:solidFill>
                  <a:srgbClr val="002060"/>
                </a:solidFill>
              </a:rPr>
              <a:t>The </a:t>
            </a:r>
            <a:r>
              <a:rPr lang="en-US" sz="2100" dirty="0">
                <a:solidFill>
                  <a:srgbClr val="002060"/>
                </a:solidFill>
              </a:rPr>
              <a:t>design of the product</a:t>
            </a:r>
          </a:p>
          <a:p>
            <a:pPr marL="896938" indent="-439738">
              <a:buClr>
                <a:schemeClr val="accent6">
                  <a:lumMod val="50000"/>
                </a:schemeClr>
              </a:buClr>
              <a:buFont typeface="Arial" panose="020B0604020202020204" pitchFamily="34" charset="0"/>
              <a:buChar char="•"/>
            </a:pPr>
            <a:r>
              <a:rPr lang="en-US" sz="2100" dirty="0" smtClean="0">
                <a:solidFill>
                  <a:srgbClr val="002060"/>
                </a:solidFill>
              </a:rPr>
              <a:t>Choosing </a:t>
            </a:r>
            <a:r>
              <a:rPr lang="en-US" sz="2100" dirty="0">
                <a:solidFill>
                  <a:srgbClr val="002060"/>
                </a:solidFill>
              </a:rPr>
              <a:t>ingredients</a:t>
            </a:r>
          </a:p>
          <a:p>
            <a:pPr marL="896938" indent="-439738">
              <a:buClr>
                <a:schemeClr val="accent6">
                  <a:lumMod val="50000"/>
                </a:schemeClr>
              </a:buClr>
              <a:buFont typeface="Arial" panose="020B0604020202020204" pitchFamily="34" charset="0"/>
              <a:buChar char="•"/>
            </a:pPr>
            <a:r>
              <a:rPr lang="en-US" sz="2100" dirty="0" smtClean="0">
                <a:solidFill>
                  <a:srgbClr val="002060"/>
                </a:solidFill>
              </a:rPr>
              <a:t>Creating </a:t>
            </a:r>
            <a:r>
              <a:rPr lang="en-US" sz="2100" dirty="0">
                <a:solidFill>
                  <a:srgbClr val="002060"/>
                </a:solidFill>
              </a:rPr>
              <a:t>prototypes, testing and testing again</a:t>
            </a:r>
          </a:p>
          <a:p>
            <a:pPr marL="896938" indent="-439738">
              <a:buClr>
                <a:schemeClr val="accent6">
                  <a:lumMod val="50000"/>
                </a:schemeClr>
              </a:buClr>
              <a:buFont typeface="Arial" panose="020B0604020202020204" pitchFamily="34" charset="0"/>
              <a:buChar char="•"/>
            </a:pPr>
            <a:r>
              <a:rPr lang="en-US" sz="2100" dirty="0" smtClean="0">
                <a:solidFill>
                  <a:srgbClr val="002060"/>
                </a:solidFill>
              </a:rPr>
              <a:t>Costings</a:t>
            </a:r>
            <a:r>
              <a:rPr lang="en-US" sz="2100" dirty="0">
                <a:solidFill>
                  <a:srgbClr val="002060"/>
                </a:solidFill>
              </a:rPr>
              <a:t>, budgets - what plant and machinery do we need to make the new product?</a:t>
            </a:r>
          </a:p>
          <a:p>
            <a:pPr marL="896938" indent="-439738">
              <a:buClr>
                <a:schemeClr val="accent6">
                  <a:lumMod val="50000"/>
                </a:schemeClr>
              </a:buClr>
              <a:buFont typeface="Arial" panose="020B0604020202020204" pitchFamily="34" charset="0"/>
              <a:buChar char="•"/>
            </a:pPr>
            <a:r>
              <a:rPr lang="en-US" sz="2100" dirty="0" smtClean="0">
                <a:solidFill>
                  <a:srgbClr val="002060"/>
                </a:solidFill>
              </a:rPr>
              <a:t>Choosing </a:t>
            </a:r>
            <a:r>
              <a:rPr lang="en-US" sz="2100" dirty="0">
                <a:solidFill>
                  <a:srgbClr val="002060"/>
                </a:solidFill>
              </a:rPr>
              <a:t>suppliers</a:t>
            </a:r>
          </a:p>
          <a:p>
            <a:pPr marL="896938" indent="-439738">
              <a:buClr>
                <a:schemeClr val="accent6">
                  <a:lumMod val="50000"/>
                </a:schemeClr>
              </a:buClr>
              <a:buFont typeface="Arial" panose="020B0604020202020204" pitchFamily="34" charset="0"/>
              <a:buChar char="•"/>
            </a:pPr>
            <a:r>
              <a:rPr lang="en-US" sz="2100" dirty="0" smtClean="0">
                <a:solidFill>
                  <a:srgbClr val="002060"/>
                </a:solidFill>
              </a:rPr>
              <a:t>Production</a:t>
            </a:r>
            <a:endParaRPr lang="en-US" sz="2100" dirty="0">
              <a:solidFill>
                <a:srgbClr val="002060"/>
              </a:solidFill>
            </a:endParaRPr>
          </a:p>
          <a:p>
            <a:pPr marL="896938" indent="-439738">
              <a:buClr>
                <a:schemeClr val="accent6">
                  <a:lumMod val="50000"/>
                </a:schemeClr>
              </a:buClr>
              <a:buFont typeface="Arial" panose="020B0604020202020204" pitchFamily="34" charset="0"/>
              <a:buChar char="•"/>
            </a:pPr>
            <a:r>
              <a:rPr lang="en-US" sz="2100" dirty="0" smtClean="0">
                <a:solidFill>
                  <a:srgbClr val="002060"/>
                </a:solidFill>
              </a:rPr>
              <a:t>Finally </a:t>
            </a:r>
            <a:r>
              <a:rPr lang="en-US" sz="2100" dirty="0">
                <a:solidFill>
                  <a:srgbClr val="002060"/>
                </a:solidFill>
              </a:rPr>
              <a:t>- product </a:t>
            </a:r>
            <a:r>
              <a:rPr lang="en-US" sz="2100" dirty="0" smtClean="0">
                <a:solidFill>
                  <a:srgbClr val="002060"/>
                </a:solidFill>
              </a:rPr>
              <a:t>launch</a:t>
            </a:r>
            <a:endParaRPr lang="en-US" sz="2100" dirty="0">
              <a:solidFill>
                <a:srgbClr val="002060"/>
              </a:solidFill>
            </a:endParaRPr>
          </a:p>
        </p:txBody>
      </p:sp>
      <p:sp>
        <p:nvSpPr>
          <p:cNvPr id="6" name="Title 1"/>
          <p:cNvSpPr>
            <a:spLocks noGrp="1"/>
          </p:cNvSpPr>
          <p:nvPr>
            <p:ph type="title"/>
          </p:nvPr>
        </p:nvSpPr>
        <p:spPr>
          <a:xfrm>
            <a:off x="35496" y="72008"/>
            <a:ext cx="7704856" cy="548680"/>
          </a:xfrm>
        </p:spPr>
        <p:txBody>
          <a:bodyPr>
            <a:noAutofit/>
          </a:bodyPr>
          <a:lstStyle/>
          <a:p>
            <a:r>
              <a:rPr lang="en-GB" sz="3200" dirty="0" smtClean="0"/>
              <a:t>6.1 </a:t>
            </a:r>
            <a:r>
              <a:rPr lang="en-GB" sz="3200" dirty="0"/>
              <a:t>– P</a:t>
            </a:r>
            <a:r>
              <a:rPr lang="en-GB" sz="3200" dirty="0" smtClean="0"/>
              <a:t>roduct Life – Adapting to Change</a:t>
            </a:r>
            <a:endParaRPr lang="en-GB" sz="2800" dirty="0"/>
          </a:p>
        </p:txBody>
      </p:sp>
      <p:sp>
        <p:nvSpPr>
          <p:cNvPr id="7" name="Round Same Side Corner Rectangle 6">
            <a:hlinkClick r:id="" action="ppaction://noaction"/>
          </p:cNvPr>
          <p:cNvSpPr/>
          <p:nvPr/>
        </p:nvSpPr>
        <p:spPr>
          <a:xfrm>
            <a:off x="6804248" y="670057"/>
            <a:ext cx="792088" cy="346809"/>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33</a:t>
            </a:r>
            <a:endParaRPr lang="en-GB" sz="1200" b="1" dirty="0">
              <a:latin typeface="Arial" panose="020B0604020202020204" pitchFamily="34" charset="0"/>
              <a:cs typeface="Arial" panose="020B0604020202020204" pitchFamily="34" charset="0"/>
            </a:endParaRPr>
          </a:p>
        </p:txBody>
      </p:sp>
      <p:pic>
        <p:nvPicPr>
          <p:cNvPr id="86018" name="Picture 2" descr="Image result for cadburys roses"/>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4666" r="5736"/>
          <a:stretch/>
        </p:blipFill>
        <p:spPr bwMode="auto">
          <a:xfrm>
            <a:off x="6881147" y="1124744"/>
            <a:ext cx="1938252" cy="2163258"/>
          </a:xfrm>
          <a:prstGeom prst="rect">
            <a:avLst/>
          </a:prstGeom>
          <a:noFill/>
          <a:extLst>
            <a:ext uri="{909E8E84-426E-40DD-AFC4-6F175D3DCCD1}">
              <a14:hiddenFill xmlns:a14="http://schemas.microsoft.com/office/drawing/2010/main">
                <a:solidFill>
                  <a:srgbClr val="FFFFFF"/>
                </a:solidFill>
              </a14:hiddenFill>
            </a:ext>
          </a:extLst>
        </p:spPr>
      </p:pic>
      <p:pic>
        <p:nvPicPr>
          <p:cNvPr id="86020" name="Picture 4" descr="Image result for cadburys product portfolio"/>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80635" y="3284984"/>
            <a:ext cx="1925375" cy="1500882"/>
          </a:xfrm>
          <a:prstGeom prst="rect">
            <a:avLst/>
          </a:prstGeom>
          <a:noFill/>
          <a:extLst>
            <a:ext uri="{909E8E84-426E-40DD-AFC4-6F175D3DCCD1}">
              <a14:hiddenFill xmlns:a14="http://schemas.microsoft.com/office/drawing/2010/main">
                <a:solidFill>
                  <a:srgbClr val="FFFFFF"/>
                </a:solidFill>
              </a14:hiddenFill>
            </a:ext>
          </a:extLst>
        </p:spPr>
      </p:pic>
      <p:pic>
        <p:nvPicPr>
          <p:cNvPr id="86022" name="Picture 6" descr="Image result for cadburys product portfolio"/>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880634" y="4797152"/>
            <a:ext cx="1925375" cy="18569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84984749"/>
      </p:ext>
    </p:extLst>
  </p:cSld>
  <p:clrMapOvr>
    <a:masterClrMapping/>
  </p:clrMapOvr>
  <p:transition advClick="0"/>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96426"/>
            <a:ext cx="6552728" cy="5509200"/>
          </a:xfrm>
          <a:prstGeom prst="rect">
            <a:avLst/>
          </a:prstGeom>
        </p:spPr>
        <p:txBody>
          <a:bodyPr wrap="square">
            <a:spAutoFit/>
          </a:bodyPr>
          <a:lstStyle/>
          <a:p>
            <a:pPr marL="439738" indent="-439738">
              <a:buClr>
                <a:schemeClr val="accent6">
                  <a:lumMod val="50000"/>
                </a:schemeClr>
              </a:buClr>
              <a:buFont typeface="Wingdings 3" panose="05040102010807070707" pitchFamily="18" charset="2"/>
              <a:buChar char=""/>
            </a:pPr>
            <a:r>
              <a:rPr lang="en-US" sz="2200" dirty="0" smtClean="0">
                <a:solidFill>
                  <a:srgbClr val="002060"/>
                </a:solidFill>
              </a:rPr>
              <a:t>Not </a:t>
            </a:r>
            <a:r>
              <a:rPr lang="en-US" sz="2200" dirty="0">
                <a:solidFill>
                  <a:srgbClr val="002060"/>
                </a:solidFill>
              </a:rPr>
              <a:t>all new product ideas will go through all stages. At any stage, the product may be dropped or the idea changed.</a:t>
            </a:r>
          </a:p>
          <a:p>
            <a:pPr marL="439738" indent="-439738">
              <a:buClr>
                <a:schemeClr val="accent6">
                  <a:lumMod val="50000"/>
                </a:schemeClr>
              </a:buClr>
              <a:buFont typeface="Wingdings 3" panose="05040102010807070707" pitchFamily="18" charset="2"/>
              <a:buChar char=""/>
            </a:pPr>
            <a:r>
              <a:rPr lang="en-US" sz="2200" dirty="0" smtClean="0">
                <a:solidFill>
                  <a:srgbClr val="002060"/>
                </a:solidFill>
              </a:rPr>
              <a:t>Cadbury </a:t>
            </a:r>
            <a:r>
              <a:rPr lang="en-US" sz="2200" dirty="0">
                <a:solidFill>
                  <a:srgbClr val="002060"/>
                </a:solidFill>
              </a:rPr>
              <a:t>launched its Dairy Milk bars in 1905 and they still sell well. In contrast, they launched Heroes in 1999. Heroes were designed to have an informal appeal, with a younger generation in mind. This was Cadbury's most successful innovation since the introduction of 'Roses' in 1938.</a:t>
            </a:r>
          </a:p>
          <a:p>
            <a:pPr>
              <a:buClr>
                <a:schemeClr val="accent6">
                  <a:lumMod val="50000"/>
                </a:schemeClr>
              </a:buClr>
            </a:pPr>
            <a:r>
              <a:rPr lang="en-US" sz="2200" b="1" dirty="0">
                <a:solidFill>
                  <a:srgbClr val="FF0000"/>
                </a:solidFill>
              </a:rPr>
              <a:t>Questions</a:t>
            </a:r>
          </a:p>
          <a:p>
            <a:pPr marL="457200" indent="-457200">
              <a:buClr>
                <a:schemeClr val="accent6">
                  <a:lumMod val="50000"/>
                </a:schemeClr>
              </a:buClr>
              <a:buFont typeface="+mj-lt"/>
              <a:buAutoNum type="arabicPeriod"/>
            </a:pPr>
            <a:r>
              <a:rPr lang="en-US" sz="2200" dirty="0" smtClean="0">
                <a:solidFill>
                  <a:srgbClr val="FF0000"/>
                </a:solidFill>
              </a:rPr>
              <a:t>Why </a:t>
            </a:r>
            <a:r>
              <a:rPr lang="en-US" sz="2200" dirty="0">
                <a:solidFill>
                  <a:srgbClr val="FF0000"/>
                </a:solidFill>
              </a:rPr>
              <a:t>does Cadbury regularly develop new products, even though its older ones still sell well?</a:t>
            </a:r>
          </a:p>
          <a:p>
            <a:pPr marL="457200" indent="-457200">
              <a:buClr>
                <a:schemeClr val="accent6">
                  <a:lumMod val="50000"/>
                </a:schemeClr>
              </a:buClr>
              <a:buFont typeface="+mj-lt"/>
              <a:buAutoNum type="arabicPeriod"/>
            </a:pPr>
            <a:r>
              <a:rPr lang="en-US" sz="2200" dirty="0" smtClean="0">
                <a:solidFill>
                  <a:srgbClr val="FF0000"/>
                </a:solidFill>
              </a:rPr>
              <a:t>Why </a:t>
            </a:r>
            <a:r>
              <a:rPr lang="en-US" sz="2200" dirty="0">
                <a:solidFill>
                  <a:srgbClr val="FF0000"/>
                </a:solidFill>
              </a:rPr>
              <a:t>would Cadbury take so much care in the design of a new product?</a:t>
            </a:r>
          </a:p>
        </p:txBody>
      </p:sp>
      <p:sp>
        <p:nvSpPr>
          <p:cNvPr id="6" name="Title 1"/>
          <p:cNvSpPr>
            <a:spLocks noGrp="1"/>
          </p:cNvSpPr>
          <p:nvPr>
            <p:ph type="title"/>
          </p:nvPr>
        </p:nvSpPr>
        <p:spPr>
          <a:xfrm>
            <a:off x="35496" y="72008"/>
            <a:ext cx="7704856" cy="548680"/>
          </a:xfrm>
        </p:spPr>
        <p:txBody>
          <a:bodyPr>
            <a:noAutofit/>
          </a:bodyPr>
          <a:lstStyle/>
          <a:p>
            <a:r>
              <a:rPr lang="en-GB" sz="3200" dirty="0" smtClean="0"/>
              <a:t>6.1 </a:t>
            </a:r>
            <a:r>
              <a:rPr lang="en-GB" sz="3200" dirty="0"/>
              <a:t>– P</a:t>
            </a:r>
            <a:r>
              <a:rPr lang="en-GB" sz="3200" dirty="0" smtClean="0"/>
              <a:t>roduct Life – Adapting to Change</a:t>
            </a:r>
            <a:endParaRPr lang="en-GB" sz="2800" dirty="0"/>
          </a:p>
        </p:txBody>
      </p:sp>
      <p:sp>
        <p:nvSpPr>
          <p:cNvPr id="7" name="Round Same Side Corner Rectangle 6">
            <a:hlinkClick r:id="" action="ppaction://noaction"/>
          </p:cNvPr>
          <p:cNvSpPr/>
          <p:nvPr/>
        </p:nvSpPr>
        <p:spPr>
          <a:xfrm>
            <a:off x="6804248" y="670057"/>
            <a:ext cx="792088" cy="346809"/>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33</a:t>
            </a:r>
            <a:endParaRPr lang="en-GB" sz="1200" b="1" dirty="0">
              <a:latin typeface="Arial" panose="020B0604020202020204" pitchFamily="34" charset="0"/>
              <a:cs typeface="Arial" panose="020B0604020202020204" pitchFamily="34" charset="0"/>
            </a:endParaRPr>
          </a:p>
        </p:txBody>
      </p:sp>
      <p:pic>
        <p:nvPicPr>
          <p:cNvPr id="5" name="Picture 2" descr="Image result for cadburys roses"/>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4666" r="5736"/>
          <a:stretch/>
        </p:blipFill>
        <p:spPr bwMode="auto">
          <a:xfrm>
            <a:off x="6881147" y="1124744"/>
            <a:ext cx="1938252" cy="2163258"/>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4" descr="Image result for cadburys product portfolio"/>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80635" y="3284984"/>
            <a:ext cx="1925375" cy="1500882"/>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6" descr="Image result for cadburys product portfolio"/>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880634" y="4797152"/>
            <a:ext cx="1925375" cy="18569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65080418"/>
      </p:ext>
    </p:extLst>
  </p:cSld>
  <p:clrMapOvr>
    <a:masterClrMapping/>
  </p:clrMapOvr>
  <p:transition advClick="0"/>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96426"/>
            <a:ext cx="6408712" cy="5793894"/>
          </a:xfrm>
          <a:prstGeom prst="rect">
            <a:avLst/>
          </a:prstGeom>
        </p:spPr>
        <p:txBody>
          <a:bodyPr wrap="square">
            <a:spAutoFit/>
          </a:bodyPr>
          <a:lstStyle/>
          <a:p>
            <a:pPr marL="439738" indent="-439738">
              <a:buClr>
                <a:schemeClr val="accent6">
                  <a:lumMod val="50000"/>
                </a:schemeClr>
              </a:buClr>
              <a:buFont typeface="Wingdings 3" panose="05040102010807070707" pitchFamily="18" charset="2"/>
              <a:buChar char=""/>
            </a:pPr>
            <a:r>
              <a:rPr lang="en-US" sz="1930" dirty="0"/>
              <a:t>You can see from Cadbury's list of stages that developing a product involves a complex sequence of management decisions. Operations management is an umbrella term for all the processes that take the product from conception to sale.</a:t>
            </a:r>
          </a:p>
          <a:p>
            <a:pPr marL="720725" indent="-280988">
              <a:buClr>
                <a:schemeClr val="accent6">
                  <a:lumMod val="50000"/>
                </a:schemeClr>
              </a:buClr>
              <a:buFont typeface="Arial" panose="020B0604020202020204" pitchFamily="34" charset="0"/>
              <a:buChar char="•"/>
            </a:pPr>
            <a:r>
              <a:rPr lang="en-US" sz="1930" b="1" dirty="0" smtClean="0"/>
              <a:t>Design</a:t>
            </a:r>
            <a:r>
              <a:rPr lang="en-US" sz="1930" dirty="0" smtClean="0"/>
              <a:t> </a:t>
            </a:r>
            <a:r>
              <a:rPr lang="en-US" sz="1930" dirty="0"/>
              <a:t>- where all aspects of the product are defined, so that it can be carefully positioned. The product must fill a gap in the market where it can compete successfully. The more closely it fits customer requirements, the better it will sell. Product design must draw on the best available technologies, provided the choice of technology is consistent with realistic pricing.</a:t>
            </a:r>
          </a:p>
          <a:p>
            <a:pPr marL="720725" indent="-280988">
              <a:buClr>
                <a:schemeClr val="accent6">
                  <a:lumMod val="50000"/>
                </a:schemeClr>
              </a:buClr>
              <a:buFont typeface="Arial" panose="020B0604020202020204" pitchFamily="34" charset="0"/>
              <a:buChar char="•"/>
            </a:pPr>
            <a:r>
              <a:rPr lang="en-US" sz="1930" b="1" dirty="0" smtClean="0"/>
              <a:t>Planning </a:t>
            </a:r>
            <a:r>
              <a:rPr lang="en-US" sz="1930" b="1" dirty="0"/>
              <a:t>production </a:t>
            </a:r>
            <a:r>
              <a:rPr lang="en-US" sz="1930" dirty="0"/>
              <a:t>- which means finding the most efficient and cost-effective way of creating the product. This involves identifying all the necessary inputs - the kinds of people who will be needed, the capital equipment, the finance and the most appropriate technologies</a:t>
            </a:r>
            <a:r>
              <a:rPr lang="en-US" sz="1930" dirty="0" smtClean="0"/>
              <a:t>.</a:t>
            </a:r>
            <a:endParaRPr lang="en-US" sz="1930" dirty="0"/>
          </a:p>
        </p:txBody>
      </p:sp>
      <p:sp>
        <p:nvSpPr>
          <p:cNvPr id="6" name="Title 1"/>
          <p:cNvSpPr>
            <a:spLocks noGrp="1"/>
          </p:cNvSpPr>
          <p:nvPr>
            <p:ph type="title"/>
          </p:nvPr>
        </p:nvSpPr>
        <p:spPr>
          <a:xfrm>
            <a:off x="35496" y="72008"/>
            <a:ext cx="7704856" cy="548680"/>
          </a:xfrm>
        </p:spPr>
        <p:txBody>
          <a:bodyPr>
            <a:noAutofit/>
          </a:bodyPr>
          <a:lstStyle/>
          <a:p>
            <a:r>
              <a:rPr lang="en-GB" sz="3200" dirty="0" smtClean="0"/>
              <a:t>6.2 </a:t>
            </a:r>
            <a:r>
              <a:rPr lang="en-GB" sz="3200" dirty="0"/>
              <a:t>– </a:t>
            </a:r>
            <a:r>
              <a:rPr lang="en-GB" sz="3200" dirty="0" smtClean="0"/>
              <a:t>Operations Management - Outsourcing</a:t>
            </a:r>
            <a:endParaRPr lang="en-GB" sz="2800" dirty="0"/>
          </a:p>
        </p:txBody>
      </p:sp>
      <p:sp>
        <p:nvSpPr>
          <p:cNvPr id="7" name="Round Same Side Corner Rectangle 6">
            <a:hlinkClick r:id="" action="ppaction://noaction"/>
          </p:cNvPr>
          <p:cNvSpPr/>
          <p:nvPr/>
        </p:nvSpPr>
        <p:spPr>
          <a:xfrm>
            <a:off x="6804248" y="670057"/>
            <a:ext cx="792088" cy="346809"/>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33</a:t>
            </a:r>
            <a:endParaRPr lang="en-GB" sz="1200" b="1" dirty="0">
              <a:latin typeface="Arial" panose="020B0604020202020204" pitchFamily="34" charset="0"/>
              <a:cs typeface="Arial" panose="020B0604020202020204" pitchFamily="34" charset="0"/>
            </a:endParaRPr>
          </a:p>
        </p:txBody>
      </p:sp>
      <p:pic>
        <p:nvPicPr>
          <p:cNvPr id="5124" name="Picture 4" descr="Image result for product life cycle of dairy milk"/>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r="5752" b="4226"/>
          <a:stretch/>
        </p:blipFill>
        <p:spPr bwMode="auto">
          <a:xfrm>
            <a:off x="6660232" y="1138436"/>
            <a:ext cx="2160239" cy="1397488"/>
          </a:xfrm>
          <a:prstGeom prst="rect">
            <a:avLst/>
          </a:prstGeom>
          <a:noFill/>
          <a:extLst>
            <a:ext uri="{909E8E84-426E-40DD-AFC4-6F175D3DCCD1}">
              <a14:hiddenFill xmlns:a14="http://schemas.microsoft.com/office/drawing/2010/main">
                <a:solidFill>
                  <a:srgbClr val="FFFFFF"/>
                </a:solidFill>
              </a14:hiddenFill>
            </a:ext>
          </a:extLst>
        </p:spPr>
      </p:pic>
      <p:pic>
        <p:nvPicPr>
          <p:cNvPr id="5126" name="Picture 6" descr="Image result for product life cycle of dairy milk"/>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660232" y="2657493"/>
            <a:ext cx="2160239" cy="327308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22647579"/>
      </p:ext>
    </p:extLst>
  </p:cSld>
  <p:clrMapOvr>
    <a:masterClrMapping/>
  </p:clrMapOvr>
  <p:transition advClick="0"/>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96426"/>
            <a:ext cx="6840760" cy="5324535"/>
          </a:xfrm>
          <a:prstGeom prst="rect">
            <a:avLst/>
          </a:prstGeom>
        </p:spPr>
        <p:txBody>
          <a:bodyPr wrap="square">
            <a:spAutoFit/>
          </a:bodyPr>
          <a:lstStyle/>
          <a:p>
            <a:pPr marL="812800" indent="-373063">
              <a:buClr>
                <a:schemeClr val="accent6">
                  <a:lumMod val="50000"/>
                </a:schemeClr>
              </a:buClr>
              <a:buFont typeface="Arial" panose="020B0604020202020204" pitchFamily="34" charset="0"/>
              <a:buChar char="•"/>
            </a:pPr>
            <a:r>
              <a:rPr lang="en-US" sz="2000" b="1" dirty="0" smtClean="0"/>
              <a:t>Deciding </a:t>
            </a:r>
            <a:r>
              <a:rPr lang="en-US" sz="2000" b="1" dirty="0"/>
              <a:t>on suppliers </a:t>
            </a:r>
            <a:r>
              <a:rPr lang="en-US" sz="2000" dirty="0"/>
              <a:t>that might for example provide raw materials, equipment or components, advertising or distribution services. Some of these may be provided 'in house', by different departments of the business. But in some cases it will be more efficient to buy them from independent suppliers. It may make sense to outsource the entire production process: some businesses arrange for their products to be manufactured overseas, where labour costs will be lower</a:t>
            </a:r>
            <a:r>
              <a:rPr lang="en-US" sz="2000" dirty="0" smtClean="0"/>
              <a:t>.</a:t>
            </a:r>
          </a:p>
          <a:p>
            <a:pPr marL="373063" indent="-373063">
              <a:buClr>
                <a:schemeClr val="accent6">
                  <a:lumMod val="50000"/>
                </a:schemeClr>
              </a:buClr>
              <a:buFont typeface="Wingdings 3" panose="05040102010807070707" pitchFamily="18" charset="2"/>
              <a:buChar char=""/>
            </a:pPr>
            <a:r>
              <a:rPr lang="en-US" sz="2000" dirty="0"/>
              <a:t>In taking all of these decisions, businesses will have to choose the most appropriate technologies and have a clear view of how they will ensure that the product is of the quality that customers are expecting.</a:t>
            </a:r>
          </a:p>
          <a:p>
            <a:pPr marL="373063" indent="-373063">
              <a:buClr>
                <a:schemeClr val="accent6">
                  <a:lumMod val="50000"/>
                </a:schemeClr>
              </a:buClr>
              <a:buFont typeface="Wingdings 3" panose="05040102010807070707" pitchFamily="18" charset="2"/>
              <a:buChar char=""/>
            </a:pPr>
            <a:r>
              <a:rPr lang="en-US" sz="2000" dirty="0"/>
              <a:t>The rest of this chapter and later ones will examine all aspects of the production process and show how businesses aim to produce competitively and profitably</a:t>
            </a:r>
            <a:r>
              <a:rPr lang="en-US" sz="2000" dirty="0" smtClean="0"/>
              <a:t>.</a:t>
            </a:r>
            <a:endParaRPr lang="en-US" sz="2000" dirty="0"/>
          </a:p>
        </p:txBody>
      </p:sp>
      <p:sp>
        <p:nvSpPr>
          <p:cNvPr id="6" name="Title 1"/>
          <p:cNvSpPr>
            <a:spLocks noGrp="1"/>
          </p:cNvSpPr>
          <p:nvPr>
            <p:ph type="title"/>
          </p:nvPr>
        </p:nvSpPr>
        <p:spPr>
          <a:xfrm>
            <a:off x="35496" y="72008"/>
            <a:ext cx="7704856" cy="548680"/>
          </a:xfrm>
        </p:spPr>
        <p:txBody>
          <a:bodyPr>
            <a:noAutofit/>
          </a:bodyPr>
          <a:lstStyle/>
          <a:p>
            <a:r>
              <a:rPr lang="en-GB" sz="3200" dirty="0" smtClean="0"/>
              <a:t>6.2 </a:t>
            </a:r>
            <a:r>
              <a:rPr lang="en-GB" sz="3200" dirty="0"/>
              <a:t>– </a:t>
            </a:r>
            <a:r>
              <a:rPr lang="en-GB" sz="3200" dirty="0" smtClean="0"/>
              <a:t>Operations Management - Outsourcing</a:t>
            </a:r>
            <a:endParaRPr lang="en-GB" sz="2800" dirty="0"/>
          </a:p>
        </p:txBody>
      </p:sp>
      <p:sp>
        <p:nvSpPr>
          <p:cNvPr id="7" name="Round Same Side Corner Rectangle 6">
            <a:hlinkClick r:id="" action="ppaction://noaction"/>
          </p:cNvPr>
          <p:cNvSpPr/>
          <p:nvPr/>
        </p:nvSpPr>
        <p:spPr>
          <a:xfrm>
            <a:off x="6804248" y="670057"/>
            <a:ext cx="792088" cy="346809"/>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33</a:t>
            </a:r>
            <a:endParaRPr lang="en-GB" sz="1200" b="1" dirty="0">
              <a:latin typeface="Arial" panose="020B0604020202020204" pitchFamily="34" charset="0"/>
              <a:cs typeface="Arial" panose="020B0604020202020204" pitchFamily="34" charset="0"/>
            </a:endParaRPr>
          </a:p>
        </p:txBody>
      </p:sp>
      <p:pic>
        <p:nvPicPr>
          <p:cNvPr id="89090" name="Picture 2" descr="Image result for operations management"/>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4440" r="3246"/>
          <a:stretch/>
        </p:blipFill>
        <p:spPr bwMode="auto">
          <a:xfrm>
            <a:off x="7092281" y="1119511"/>
            <a:ext cx="1728192" cy="1203158"/>
          </a:xfrm>
          <a:prstGeom prst="rect">
            <a:avLst/>
          </a:prstGeom>
          <a:noFill/>
          <a:extLst>
            <a:ext uri="{909E8E84-426E-40DD-AFC4-6F175D3DCCD1}">
              <a14:hiddenFill xmlns:a14="http://schemas.microsoft.com/office/drawing/2010/main">
                <a:solidFill>
                  <a:srgbClr val="FFFFFF"/>
                </a:solidFill>
              </a14:hiddenFill>
            </a:ext>
          </a:extLst>
        </p:spPr>
      </p:pic>
      <p:pic>
        <p:nvPicPr>
          <p:cNvPr id="89092" name="Picture 4" descr="Image result for operations management"/>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092280" y="2420888"/>
            <a:ext cx="1728193" cy="1338742"/>
          </a:xfrm>
          <a:prstGeom prst="rect">
            <a:avLst/>
          </a:prstGeom>
          <a:noFill/>
          <a:extLst>
            <a:ext uri="{909E8E84-426E-40DD-AFC4-6F175D3DCCD1}">
              <a14:hiddenFill xmlns:a14="http://schemas.microsoft.com/office/drawing/2010/main">
                <a:solidFill>
                  <a:srgbClr val="FFFFFF"/>
                </a:solidFill>
              </a14:hiddenFill>
            </a:ext>
          </a:extLst>
        </p:spPr>
      </p:pic>
      <p:pic>
        <p:nvPicPr>
          <p:cNvPr id="89094" name="Picture 6" descr="Image result for operations management"/>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4499" t="5829" r="7233" b="5557"/>
          <a:stretch/>
        </p:blipFill>
        <p:spPr bwMode="auto">
          <a:xfrm>
            <a:off x="7086203" y="3934284"/>
            <a:ext cx="1734270" cy="1305803"/>
          </a:xfrm>
          <a:prstGeom prst="rect">
            <a:avLst/>
          </a:prstGeom>
          <a:noFill/>
          <a:extLst>
            <a:ext uri="{909E8E84-426E-40DD-AFC4-6F175D3DCCD1}">
              <a14:hiddenFill xmlns:a14="http://schemas.microsoft.com/office/drawing/2010/main">
                <a:solidFill>
                  <a:srgbClr val="FFFFFF"/>
                </a:solidFill>
              </a14:hiddenFill>
            </a:ext>
          </a:extLst>
        </p:spPr>
      </p:pic>
      <p:pic>
        <p:nvPicPr>
          <p:cNvPr id="89096" name="Picture 8" descr="Image result for operations management"/>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086203" y="5430545"/>
            <a:ext cx="1734270" cy="11623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21897786"/>
      </p:ext>
    </p:extLst>
  </p:cSld>
  <p:clrMapOvr>
    <a:masterClrMapping/>
  </p:clrMapOvr>
  <p:transition advClick="0"/>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96426"/>
            <a:ext cx="8568952" cy="5693866"/>
          </a:xfrm>
          <a:prstGeom prst="rect">
            <a:avLst/>
          </a:prstGeom>
        </p:spPr>
        <p:txBody>
          <a:bodyPr wrap="square">
            <a:spAutoFit/>
          </a:bodyPr>
          <a:lstStyle/>
          <a:p>
            <a:pPr marL="373063" indent="-373063">
              <a:buClr>
                <a:schemeClr val="accent6">
                  <a:lumMod val="50000"/>
                </a:schemeClr>
              </a:buClr>
              <a:buFont typeface="Wingdings 3" panose="05040102010807070707" pitchFamily="18" charset="2"/>
              <a:buChar char=""/>
            </a:pPr>
            <a:r>
              <a:rPr lang="en-US" sz="2100" dirty="0" smtClean="0"/>
              <a:t>In </a:t>
            </a:r>
            <a:r>
              <a:rPr lang="en-US" sz="2100" dirty="0"/>
              <a:t>taking all of these decisions, </a:t>
            </a:r>
            <a:r>
              <a:rPr lang="en-US" sz="2100" dirty="0" smtClean="0"/>
              <a:t>businesses will </a:t>
            </a:r>
            <a:r>
              <a:rPr lang="en-US" sz="2100" dirty="0"/>
              <a:t>have to choose the most appropriate technologies and have a clear view of how they will ensure that the product is of the quality that customers are expecting</a:t>
            </a:r>
            <a:r>
              <a:rPr lang="en-US" sz="2100" dirty="0" smtClean="0"/>
              <a:t>.</a:t>
            </a:r>
          </a:p>
          <a:p>
            <a:pPr marL="373063" indent="-373063">
              <a:buClr>
                <a:schemeClr val="accent6">
                  <a:lumMod val="50000"/>
                </a:schemeClr>
              </a:buClr>
              <a:buFont typeface="Wingdings 3" panose="05040102010807070707" pitchFamily="18" charset="2"/>
              <a:buChar char=""/>
            </a:pPr>
            <a:endParaRPr lang="en-US" sz="2800" dirty="0"/>
          </a:p>
          <a:p>
            <a:pPr marL="373063" indent="-373063">
              <a:buClr>
                <a:schemeClr val="accent6">
                  <a:lumMod val="50000"/>
                </a:schemeClr>
              </a:buClr>
              <a:buFont typeface="Wingdings 3" panose="05040102010807070707" pitchFamily="18" charset="2"/>
              <a:buChar char=""/>
            </a:pPr>
            <a:endParaRPr lang="en-US" sz="2100" dirty="0" smtClean="0"/>
          </a:p>
          <a:p>
            <a:pPr marL="373063" indent="-373063">
              <a:buClr>
                <a:schemeClr val="accent6">
                  <a:lumMod val="50000"/>
                </a:schemeClr>
              </a:buClr>
              <a:buFont typeface="Wingdings 3" panose="05040102010807070707" pitchFamily="18" charset="2"/>
              <a:buChar char=""/>
            </a:pPr>
            <a:endParaRPr lang="en-US" sz="2100" dirty="0"/>
          </a:p>
          <a:p>
            <a:pPr marL="373063" indent="-373063">
              <a:buClr>
                <a:schemeClr val="accent6">
                  <a:lumMod val="50000"/>
                </a:schemeClr>
              </a:buClr>
              <a:buFont typeface="Wingdings 3" panose="05040102010807070707" pitchFamily="18" charset="2"/>
              <a:buChar char=""/>
            </a:pPr>
            <a:endParaRPr lang="en-US" sz="2100" dirty="0" smtClean="0"/>
          </a:p>
          <a:p>
            <a:pPr marL="373063" indent="-373063">
              <a:buClr>
                <a:schemeClr val="accent6">
                  <a:lumMod val="50000"/>
                </a:schemeClr>
              </a:buClr>
              <a:buFont typeface="Wingdings 3" panose="05040102010807070707" pitchFamily="18" charset="2"/>
              <a:buChar char=""/>
            </a:pPr>
            <a:endParaRPr lang="en-US" sz="2100" dirty="0"/>
          </a:p>
          <a:p>
            <a:pPr marL="373063" indent="-373063">
              <a:buClr>
                <a:schemeClr val="accent6">
                  <a:lumMod val="50000"/>
                </a:schemeClr>
              </a:buClr>
              <a:buFont typeface="Wingdings 3" panose="05040102010807070707" pitchFamily="18" charset="2"/>
              <a:buChar char=""/>
            </a:pPr>
            <a:endParaRPr lang="en-US" sz="2100" dirty="0" smtClean="0"/>
          </a:p>
          <a:p>
            <a:pPr marL="373063" indent="-373063">
              <a:buClr>
                <a:schemeClr val="accent6">
                  <a:lumMod val="50000"/>
                </a:schemeClr>
              </a:buClr>
              <a:buFont typeface="Wingdings 3" panose="05040102010807070707" pitchFamily="18" charset="2"/>
              <a:buChar char=""/>
            </a:pPr>
            <a:endParaRPr lang="en-US" sz="2100" dirty="0"/>
          </a:p>
          <a:p>
            <a:pPr marL="373063" indent="-373063">
              <a:buClr>
                <a:schemeClr val="accent6">
                  <a:lumMod val="50000"/>
                </a:schemeClr>
              </a:buClr>
              <a:buFont typeface="Wingdings 3" panose="05040102010807070707" pitchFamily="18" charset="2"/>
              <a:buChar char=""/>
            </a:pPr>
            <a:endParaRPr lang="en-US" sz="2100" dirty="0" smtClean="0"/>
          </a:p>
          <a:p>
            <a:pPr marL="373063" indent="-373063">
              <a:buClr>
                <a:schemeClr val="accent6">
                  <a:lumMod val="50000"/>
                </a:schemeClr>
              </a:buClr>
              <a:buFont typeface="Wingdings 3" panose="05040102010807070707" pitchFamily="18" charset="2"/>
              <a:buChar char=""/>
            </a:pPr>
            <a:endParaRPr lang="en-US" sz="2100" dirty="0"/>
          </a:p>
          <a:p>
            <a:pPr marL="373063" indent="-373063">
              <a:buClr>
                <a:schemeClr val="accent6">
                  <a:lumMod val="50000"/>
                </a:schemeClr>
              </a:buClr>
              <a:buFont typeface="Wingdings 3" panose="05040102010807070707" pitchFamily="18" charset="2"/>
              <a:buChar char=""/>
            </a:pPr>
            <a:endParaRPr lang="en-US" sz="2100" dirty="0"/>
          </a:p>
          <a:p>
            <a:pPr marL="373063" indent="-373063">
              <a:buClr>
                <a:schemeClr val="accent6">
                  <a:lumMod val="50000"/>
                </a:schemeClr>
              </a:buClr>
              <a:buFont typeface="Wingdings 3" panose="05040102010807070707" pitchFamily="18" charset="2"/>
              <a:buChar char=""/>
            </a:pPr>
            <a:r>
              <a:rPr lang="en-US" sz="2100" dirty="0"/>
              <a:t>The rest of this chapter and later ones will examine all aspects of the production process and show how businesses aim to produce competitively and profitably</a:t>
            </a:r>
            <a:r>
              <a:rPr lang="en-US" sz="2100" dirty="0" smtClean="0"/>
              <a:t>.</a:t>
            </a:r>
            <a:endParaRPr lang="en-US" sz="2100" dirty="0"/>
          </a:p>
        </p:txBody>
      </p:sp>
      <p:sp>
        <p:nvSpPr>
          <p:cNvPr id="6" name="Title 1"/>
          <p:cNvSpPr>
            <a:spLocks noGrp="1"/>
          </p:cNvSpPr>
          <p:nvPr>
            <p:ph type="title"/>
          </p:nvPr>
        </p:nvSpPr>
        <p:spPr>
          <a:xfrm>
            <a:off x="35496" y="72008"/>
            <a:ext cx="7704856" cy="548680"/>
          </a:xfrm>
        </p:spPr>
        <p:txBody>
          <a:bodyPr>
            <a:noAutofit/>
          </a:bodyPr>
          <a:lstStyle/>
          <a:p>
            <a:r>
              <a:rPr lang="en-GB" sz="3200" dirty="0" smtClean="0"/>
              <a:t>6.2 </a:t>
            </a:r>
            <a:r>
              <a:rPr lang="en-GB" sz="3200" dirty="0"/>
              <a:t>– </a:t>
            </a:r>
            <a:r>
              <a:rPr lang="en-GB" sz="3200" dirty="0" smtClean="0"/>
              <a:t>Operations Management - Outsourcing</a:t>
            </a:r>
            <a:endParaRPr lang="en-GB" sz="2800" dirty="0"/>
          </a:p>
        </p:txBody>
      </p:sp>
      <p:sp>
        <p:nvSpPr>
          <p:cNvPr id="7" name="Round Same Side Corner Rectangle 6">
            <a:hlinkClick r:id="" action="ppaction://noaction"/>
          </p:cNvPr>
          <p:cNvSpPr/>
          <p:nvPr/>
        </p:nvSpPr>
        <p:spPr>
          <a:xfrm>
            <a:off x="6804248" y="670057"/>
            <a:ext cx="792088" cy="346809"/>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34</a:t>
            </a:r>
            <a:endParaRPr lang="en-GB" sz="1200" b="1" dirty="0">
              <a:latin typeface="Arial" panose="020B0604020202020204" pitchFamily="34" charset="0"/>
              <a:cs typeface="Arial" panose="020B0604020202020204" pitchFamily="34" charset="0"/>
            </a:endParaRPr>
          </a:p>
        </p:txBody>
      </p:sp>
      <p:sp>
        <p:nvSpPr>
          <p:cNvPr id="3" name="Text Box 2"/>
          <p:cNvSpPr txBox="1">
            <a:spLocks noChangeArrowheads="1"/>
          </p:cNvSpPr>
          <p:nvPr/>
        </p:nvSpPr>
        <p:spPr bwMode="auto">
          <a:xfrm>
            <a:off x="251520" y="2490526"/>
            <a:ext cx="8568952" cy="3170722"/>
          </a:xfrm>
          <a:prstGeom prst="rect">
            <a:avLst/>
          </a:prstGeom>
          <a:solidFill>
            <a:schemeClr val="accent6">
              <a:lumMod val="60000"/>
              <a:lumOff val="40000"/>
            </a:schemeClr>
          </a:solidFill>
          <a:ln w="76200">
            <a:solidFill>
              <a:srgbClr val="002060"/>
            </a:solidFill>
          </a:ln>
        </p:spPr>
        <p:txBody>
          <a:bodyPr vert="horz" wrap="square" lIns="72000" tIns="72000" rIns="72000" bIns="72000" numCol="1" anchor="t" anchorCtr="0" compatLnSpc="1">
            <a:prstTxWarp prst="textNoShape">
              <a:avLst/>
            </a:prstTxWarp>
            <a:spAutoFit/>
          </a:bodyPr>
          <a:lstStyle/>
          <a:p>
            <a:pPr marL="0" marR="0" lvl="0" indent="0" algn="just" defTabSz="914400" rtl="0" eaLnBrk="0" fontAlgn="base" latinLnBrk="0" hangingPunct="0">
              <a:lnSpc>
                <a:spcPct val="104000"/>
              </a:lnSpc>
              <a:spcBef>
                <a:spcPct val="0"/>
              </a:spcBef>
              <a:spcAft>
                <a:spcPts val="300"/>
              </a:spcAft>
              <a:buClrTx/>
              <a:buSzTx/>
              <a:buFontTx/>
              <a:buNone/>
              <a:tabLst/>
            </a:pPr>
            <a:r>
              <a:rPr kumimoji="0" lang="en-US" altLang="en-US" sz="2100" b="1" i="0" u="none" strike="noStrike" cap="none" normalizeH="0" baseline="0" dirty="0" smtClean="0">
                <a:ln>
                  <a:noFill/>
                </a:ln>
                <a:solidFill>
                  <a:srgbClr val="000000"/>
                </a:solidFill>
                <a:effectLst/>
                <a:latin typeface="Arial" panose="020B0604020202020204" pitchFamily="34" charset="0"/>
                <a:cs typeface="Arial" panose="020B0604020202020204" pitchFamily="34" charset="0"/>
              </a:rPr>
              <a:t>Operations management </a:t>
            </a:r>
            <a:r>
              <a:rPr kumimoji="0" lang="en-GB" altLang="en-US" sz="2100" b="0" i="0" u="none" strike="noStrike" cap="none" normalizeH="0" baseline="0" dirty="0" smtClean="0">
                <a:ln>
                  <a:noFill/>
                </a:ln>
                <a:solidFill>
                  <a:schemeClr val="tx1"/>
                </a:solidFill>
                <a:effectLst/>
                <a:latin typeface="Arial" panose="020B0604020202020204" pitchFamily="34" charset="0"/>
                <a:cs typeface="Arial" panose="020B0604020202020204" pitchFamily="34" charset="0"/>
              </a:rPr>
              <a:t>refers to the many decisions that businesses must take about the entire production process. These are taken at every level in the business. Some will concern small scale, practical issues while others go to the heart of the firm's objectives.</a:t>
            </a:r>
          </a:p>
          <a:p>
            <a:pPr marL="0" marR="0" lvl="0" indent="0" algn="just" defTabSz="914400" rtl="0" eaLnBrk="0" fontAlgn="base" latinLnBrk="0" hangingPunct="0">
              <a:lnSpc>
                <a:spcPct val="103000"/>
              </a:lnSpc>
              <a:spcBef>
                <a:spcPct val="0"/>
              </a:spcBef>
              <a:spcAft>
                <a:spcPct val="0"/>
              </a:spcAft>
              <a:buClrTx/>
              <a:buSzTx/>
              <a:buFontTx/>
              <a:buNone/>
              <a:tabLst/>
            </a:pPr>
            <a:r>
              <a:rPr kumimoji="0" lang="en-US" altLang="en-US" sz="2100" b="1" i="0" u="none" strike="noStrike" cap="none" normalizeH="0" baseline="0" dirty="0" smtClean="0">
                <a:ln>
                  <a:noFill/>
                </a:ln>
                <a:solidFill>
                  <a:srgbClr val="000000"/>
                </a:solidFill>
                <a:effectLst/>
                <a:latin typeface="Arial" panose="020B0604020202020204" pitchFamily="34" charset="0"/>
                <a:cs typeface="Arial" panose="020B0604020202020204" pitchFamily="34" charset="0"/>
              </a:rPr>
              <a:t>Outsourcing </a:t>
            </a:r>
            <a:r>
              <a:rPr kumimoji="0" lang="en-GB" altLang="en-US" sz="2100" b="0" i="0" u="none" strike="noStrike" cap="none" normalizeH="0" baseline="0" dirty="0" smtClean="0">
                <a:ln>
                  <a:noFill/>
                </a:ln>
                <a:solidFill>
                  <a:schemeClr val="tx1"/>
                </a:solidFill>
                <a:effectLst/>
                <a:latin typeface="Arial" panose="020B0604020202020204" pitchFamily="34" charset="0"/>
                <a:cs typeface="Arial" panose="020B0604020202020204" pitchFamily="34" charset="0"/>
              </a:rPr>
              <a:t>means buying in from independent suppliers rather than creating an input or product within the business. It can refer to a component part of the product or the finished product itself. Both manufacturers and service providers may outsource some of their functions.</a:t>
            </a:r>
            <a:endParaRPr kumimoji="0" lang="en-US" altLang="en-US" sz="2100" b="0" i="0" u="none" strike="noStrike" cap="none" normalizeH="0" baseline="0" dirty="0" smtClean="0">
              <a:ln>
                <a:noFill/>
              </a:ln>
              <a:solidFill>
                <a:schemeClr val="tx1"/>
              </a:solidFill>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575829521"/>
      </p:ext>
    </p:extLst>
  </p:cSld>
  <p:clrMapOvr>
    <a:masterClrMapping/>
  </p:clrMapOvr>
  <p:transition advClick="0"/>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96426"/>
            <a:ext cx="4680520" cy="5632311"/>
          </a:xfrm>
          <a:prstGeom prst="rect">
            <a:avLst/>
          </a:prstGeom>
        </p:spPr>
        <p:txBody>
          <a:bodyPr wrap="square">
            <a:spAutoFit/>
          </a:bodyPr>
          <a:lstStyle/>
          <a:p>
            <a:pPr>
              <a:buClr>
                <a:schemeClr val="accent6">
                  <a:lumMod val="50000"/>
                </a:schemeClr>
              </a:buClr>
            </a:pPr>
            <a:r>
              <a:rPr lang="en-US" sz="2000" b="1" dirty="0"/>
              <a:t>The Design Mix - combining function, aesthetics and economic manufacture</a:t>
            </a:r>
          </a:p>
          <a:p>
            <a:pPr marL="373063" indent="-373063">
              <a:buClr>
                <a:schemeClr val="accent6">
                  <a:lumMod val="50000"/>
                </a:schemeClr>
              </a:buClr>
              <a:buFont typeface="Wingdings 3" panose="05040102010807070707" pitchFamily="18" charset="2"/>
              <a:buChar char=""/>
            </a:pPr>
            <a:r>
              <a:rPr lang="en-US" sz="2000" dirty="0"/>
              <a:t>A successful television </a:t>
            </a:r>
            <a:r>
              <a:rPr lang="en-US" sz="2000" dirty="0" smtClean="0"/>
              <a:t>program </a:t>
            </a:r>
            <a:r>
              <a:rPr lang="en-US" sz="2000" dirty="0"/>
              <a:t>(in terms of viewer figures), Grand Designs follows people building their own homes. In most of these </a:t>
            </a:r>
            <a:r>
              <a:rPr lang="en-US" sz="2000" dirty="0" smtClean="0"/>
              <a:t>program </a:t>
            </a:r>
            <a:r>
              <a:rPr lang="en-US" sz="2000" dirty="0"/>
              <a:t>the houses built are large and go over budget. Nevertheless they attempt to combine function, i.e. a place to live comfortably; aesthetics - this may be a matter of taste but there is no denying the beauty of a lot of the projects; and economic manufacture. It is this last piece of the jigsaw that ultimately and perhaps inevitably proves the most difficult to achieve</a:t>
            </a:r>
            <a:r>
              <a:rPr lang="en-US" sz="2000" dirty="0" smtClean="0"/>
              <a:t>.</a:t>
            </a:r>
            <a:endParaRPr lang="en-US" sz="2000" dirty="0"/>
          </a:p>
        </p:txBody>
      </p:sp>
      <p:sp>
        <p:nvSpPr>
          <p:cNvPr id="6" name="Title 1"/>
          <p:cNvSpPr>
            <a:spLocks noGrp="1"/>
          </p:cNvSpPr>
          <p:nvPr>
            <p:ph type="title"/>
          </p:nvPr>
        </p:nvSpPr>
        <p:spPr>
          <a:xfrm>
            <a:off x="35496" y="72008"/>
            <a:ext cx="7704856" cy="548680"/>
          </a:xfrm>
        </p:spPr>
        <p:txBody>
          <a:bodyPr>
            <a:noAutofit/>
          </a:bodyPr>
          <a:lstStyle/>
          <a:p>
            <a:r>
              <a:rPr lang="en-GB" sz="3200" dirty="0" smtClean="0"/>
              <a:t>6.3 </a:t>
            </a:r>
            <a:r>
              <a:rPr lang="en-GB" sz="3200" dirty="0"/>
              <a:t>– </a:t>
            </a:r>
            <a:r>
              <a:rPr lang="en-GB" sz="3200" dirty="0" smtClean="0"/>
              <a:t>The Design Mix – Combining Features</a:t>
            </a:r>
            <a:endParaRPr lang="en-GB" sz="2800" dirty="0"/>
          </a:p>
        </p:txBody>
      </p:sp>
      <p:sp>
        <p:nvSpPr>
          <p:cNvPr id="7" name="Round Same Side Corner Rectangle 6">
            <a:hlinkClick r:id="" action="ppaction://noaction"/>
          </p:cNvPr>
          <p:cNvSpPr/>
          <p:nvPr/>
        </p:nvSpPr>
        <p:spPr>
          <a:xfrm>
            <a:off x="6732240" y="670057"/>
            <a:ext cx="792088" cy="346809"/>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34</a:t>
            </a:r>
            <a:endParaRPr lang="en-GB" sz="1200" b="1" dirty="0">
              <a:latin typeface="Arial" panose="020B0604020202020204" pitchFamily="34" charset="0"/>
              <a:cs typeface="Arial" panose="020B0604020202020204" pitchFamily="34" charset="0"/>
            </a:endParaRPr>
          </a:p>
        </p:txBody>
      </p:sp>
      <p:grpSp>
        <p:nvGrpSpPr>
          <p:cNvPr id="10" name="Group 9"/>
          <p:cNvGrpSpPr/>
          <p:nvPr/>
        </p:nvGrpSpPr>
        <p:grpSpPr>
          <a:xfrm>
            <a:off x="4788024" y="1196752"/>
            <a:ext cx="3973752" cy="3168352"/>
            <a:chOff x="4932040" y="2636912"/>
            <a:chExt cx="3973752" cy="3168352"/>
          </a:xfrm>
        </p:grpSpPr>
        <p:sp>
          <p:nvSpPr>
            <p:cNvPr id="5" name="Isosceles Triangle 4"/>
            <p:cNvSpPr/>
            <p:nvPr/>
          </p:nvSpPr>
          <p:spPr>
            <a:xfrm>
              <a:off x="5796136" y="3140968"/>
              <a:ext cx="2232248" cy="2160240"/>
            </a:xfrm>
            <a:prstGeom prst="triangle">
              <a:avLst/>
            </a:prstGeom>
            <a:ln>
              <a:noFill/>
            </a:ln>
            <a:effectLst>
              <a:outerShdw blurRad="152400" dist="38100" dir="2700000" sx="104000" sy="104000" algn="tl" rotWithShape="0">
                <a:prstClr val="black">
                  <a:alpha val="40000"/>
                </a:prstClr>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Oval 3"/>
            <p:cNvSpPr/>
            <p:nvPr/>
          </p:nvSpPr>
          <p:spPr>
            <a:xfrm>
              <a:off x="6014015" y="2636912"/>
              <a:ext cx="1800200" cy="1008112"/>
            </a:xfrm>
            <a:prstGeom prst="ellipse">
              <a:avLst/>
            </a:prstGeom>
            <a:solidFill>
              <a:srgbClr val="FFC000">
                <a:alpha val="81000"/>
              </a:srgbClr>
            </a:solidFill>
            <a:ln>
              <a:noFill/>
            </a:ln>
            <a:effectLst>
              <a:outerShdw blurRad="152400" dist="38100" dir="2700000" sx="104000" sy="104000" algn="tl" rotWithShape="0">
                <a:prstClr val="black">
                  <a:alpha val="40000"/>
                </a:prstClr>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en-GB" sz="2000" dirty="0" smtClean="0">
                  <a:solidFill>
                    <a:schemeClr val="tx1"/>
                  </a:solidFill>
                  <a:latin typeface="Arial" panose="020B0604020202020204" pitchFamily="34" charset="0"/>
                  <a:cs typeface="Arial" panose="020B0604020202020204" pitchFamily="34" charset="0"/>
                </a:rPr>
                <a:t>Aesthetics</a:t>
              </a:r>
              <a:endParaRPr lang="en-GB" dirty="0">
                <a:solidFill>
                  <a:schemeClr val="tx1"/>
                </a:solidFill>
                <a:latin typeface="Arial" panose="020B0604020202020204" pitchFamily="34" charset="0"/>
                <a:cs typeface="Arial" panose="020B0604020202020204" pitchFamily="34" charset="0"/>
              </a:endParaRPr>
            </a:p>
          </p:txBody>
        </p:sp>
        <p:sp>
          <p:nvSpPr>
            <p:cNvPr id="8" name="Oval 7"/>
            <p:cNvSpPr/>
            <p:nvPr/>
          </p:nvSpPr>
          <p:spPr>
            <a:xfrm>
              <a:off x="4932040" y="4797152"/>
              <a:ext cx="1800200" cy="1008112"/>
            </a:xfrm>
            <a:prstGeom prst="ellipse">
              <a:avLst/>
            </a:prstGeom>
            <a:solidFill>
              <a:srgbClr val="FF7575">
                <a:alpha val="81000"/>
              </a:srgbClr>
            </a:solidFill>
            <a:ln>
              <a:noFill/>
            </a:ln>
            <a:effectLst>
              <a:outerShdw blurRad="152400" dist="38100" dir="2700000" sx="104000" sy="104000" algn="tl" rotWithShape="0">
                <a:prstClr val="black">
                  <a:alpha val="40000"/>
                </a:prstClr>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en-GB" sz="2000" dirty="0" smtClean="0">
                  <a:solidFill>
                    <a:schemeClr val="tx1"/>
                  </a:solidFill>
                  <a:latin typeface="Arial" panose="020B0604020202020204" pitchFamily="34" charset="0"/>
                  <a:cs typeface="Arial" panose="020B0604020202020204" pitchFamily="34" charset="0"/>
                </a:rPr>
                <a:t>Function</a:t>
              </a:r>
              <a:endParaRPr lang="en-GB" dirty="0">
                <a:solidFill>
                  <a:schemeClr val="tx1"/>
                </a:solidFill>
                <a:latin typeface="Arial" panose="020B0604020202020204" pitchFamily="34" charset="0"/>
                <a:cs typeface="Arial" panose="020B0604020202020204" pitchFamily="34" charset="0"/>
              </a:endParaRPr>
            </a:p>
          </p:txBody>
        </p:sp>
        <p:sp>
          <p:nvSpPr>
            <p:cNvPr id="9" name="Oval 8"/>
            <p:cNvSpPr/>
            <p:nvPr/>
          </p:nvSpPr>
          <p:spPr>
            <a:xfrm>
              <a:off x="7020272" y="4797152"/>
              <a:ext cx="1885520" cy="1008112"/>
            </a:xfrm>
            <a:prstGeom prst="ellipse">
              <a:avLst/>
            </a:prstGeom>
            <a:solidFill>
              <a:srgbClr val="92D050">
                <a:alpha val="81000"/>
              </a:srgbClr>
            </a:solidFill>
            <a:ln>
              <a:noFill/>
            </a:ln>
            <a:effectLst>
              <a:outerShdw blurRad="152400" dist="38100" dir="2700000" sx="104000" sy="104000" algn="tl" rotWithShape="0">
                <a:prstClr val="black">
                  <a:alpha val="40000"/>
                </a:prstClr>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en-GB" sz="2000" dirty="0" smtClean="0">
                  <a:solidFill>
                    <a:schemeClr val="tx1"/>
                  </a:solidFill>
                  <a:latin typeface="Arial" panose="020B0604020202020204" pitchFamily="34" charset="0"/>
                  <a:cs typeface="Arial" panose="020B0604020202020204" pitchFamily="34" charset="0"/>
                </a:rPr>
                <a:t>Economics</a:t>
              </a:r>
              <a:endParaRPr lang="en-GB" dirty="0">
                <a:solidFill>
                  <a:schemeClr val="tx1"/>
                </a:solidFill>
                <a:latin typeface="Arial" panose="020B0604020202020204" pitchFamily="34" charset="0"/>
                <a:cs typeface="Arial" panose="020B0604020202020204" pitchFamily="34" charset="0"/>
              </a:endParaRPr>
            </a:p>
          </p:txBody>
        </p:sp>
      </p:grpSp>
      <p:pic>
        <p:nvPicPr>
          <p:cNvPr id="1026" name="Picture 2" descr="Image result for the design mix"/>
          <p:cNvPicPr>
            <a:picLocks noChangeAspect="1" noChangeArrowheads="1"/>
          </p:cNvPicPr>
          <p:nvPr/>
        </p:nvPicPr>
        <p:blipFill rotWithShape="1">
          <a:blip r:embed="rId3">
            <a:extLst>
              <a:ext uri="{28A0092B-C50C-407E-A947-70E740481C1C}">
                <a14:useLocalDpi xmlns:a14="http://schemas.microsoft.com/office/drawing/2010/main" val="0"/>
              </a:ext>
            </a:extLst>
          </a:blip>
          <a:srcRect t="1133" r="4066"/>
          <a:stretch/>
        </p:blipFill>
        <p:spPr bwMode="auto">
          <a:xfrm>
            <a:off x="5649419" y="4581128"/>
            <a:ext cx="2522981" cy="201622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15749737"/>
      </p:ext>
    </p:extLst>
  </p:cSld>
  <p:clrMapOvr>
    <a:masterClrMapping/>
  </p:clrMapOvr>
  <p:transition advClick="0"/>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96426"/>
            <a:ext cx="5832648" cy="2923877"/>
          </a:xfrm>
          <a:prstGeom prst="rect">
            <a:avLst/>
          </a:prstGeom>
        </p:spPr>
        <p:txBody>
          <a:bodyPr wrap="square">
            <a:spAutoFit/>
          </a:bodyPr>
          <a:lstStyle/>
          <a:p>
            <a:pPr marL="373063" indent="-373063">
              <a:buClr>
                <a:schemeClr val="accent6">
                  <a:lumMod val="50000"/>
                </a:schemeClr>
              </a:buClr>
              <a:buFont typeface="Wingdings 3" panose="05040102010807070707" pitchFamily="18" charset="2"/>
              <a:buChar char=""/>
            </a:pPr>
            <a:r>
              <a:rPr lang="en-US" sz="2300" b="1" dirty="0" smtClean="0"/>
              <a:t>Economic </a:t>
            </a:r>
            <a:r>
              <a:rPr lang="en-US" sz="2300" b="1" dirty="0"/>
              <a:t>manufacture </a:t>
            </a:r>
            <a:r>
              <a:rPr lang="en-US" sz="2300" dirty="0"/>
              <a:t>broadly refers to making, or in this case building, something that stays within budget, that is not wasteful and that would be competitive in its costing. The proof of the pudding concerning houses of grand design is difficult to measure as many of the houses will not be put up for sale</a:t>
            </a:r>
            <a:r>
              <a:rPr lang="en-US" sz="2300" dirty="0" smtClean="0"/>
              <a:t>.</a:t>
            </a:r>
          </a:p>
        </p:txBody>
      </p:sp>
      <p:sp>
        <p:nvSpPr>
          <p:cNvPr id="6" name="Title 1"/>
          <p:cNvSpPr>
            <a:spLocks noGrp="1"/>
          </p:cNvSpPr>
          <p:nvPr>
            <p:ph type="title"/>
          </p:nvPr>
        </p:nvSpPr>
        <p:spPr>
          <a:xfrm>
            <a:off x="35496" y="72008"/>
            <a:ext cx="7848872" cy="548680"/>
          </a:xfrm>
        </p:spPr>
        <p:txBody>
          <a:bodyPr>
            <a:noAutofit/>
          </a:bodyPr>
          <a:lstStyle/>
          <a:p>
            <a:r>
              <a:rPr lang="en-GB" sz="3100" dirty="0" smtClean="0"/>
              <a:t>6.3 </a:t>
            </a:r>
            <a:r>
              <a:rPr lang="en-GB" sz="3100" dirty="0"/>
              <a:t>– </a:t>
            </a:r>
            <a:r>
              <a:rPr lang="en-GB" sz="3100" dirty="0" smtClean="0"/>
              <a:t>The Design Mix – Economic Manufacture</a:t>
            </a:r>
            <a:endParaRPr lang="en-GB" sz="3100" dirty="0"/>
          </a:p>
        </p:txBody>
      </p:sp>
      <p:sp>
        <p:nvSpPr>
          <p:cNvPr id="7" name="Round Same Side Corner Rectangle 6">
            <a:hlinkClick r:id="" action="ppaction://noaction"/>
          </p:cNvPr>
          <p:cNvSpPr/>
          <p:nvPr/>
        </p:nvSpPr>
        <p:spPr>
          <a:xfrm>
            <a:off x="6732240" y="670057"/>
            <a:ext cx="792088" cy="346809"/>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34</a:t>
            </a:r>
            <a:endParaRPr lang="en-GB" sz="1200" b="1" dirty="0">
              <a:latin typeface="Arial" panose="020B0604020202020204" pitchFamily="34" charset="0"/>
              <a:cs typeface="Arial" panose="020B0604020202020204" pitchFamily="34" charset="0"/>
            </a:endParaRPr>
          </a:p>
        </p:txBody>
      </p:sp>
      <p:sp>
        <p:nvSpPr>
          <p:cNvPr id="3" name="Text Box 2"/>
          <p:cNvSpPr txBox="1">
            <a:spLocks noChangeArrowheads="1"/>
          </p:cNvSpPr>
          <p:nvPr/>
        </p:nvSpPr>
        <p:spPr bwMode="auto">
          <a:xfrm>
            <a:off x="284337" y="4221088"/>
            <a:ext cx="8568952" cy="2406153"/>
          </a:xfrm>
          <a:prstGeom prst="rect">
            <a:avLst/>
          </a:prstGeom>
          <a:solidFill>
            <a:schemeClr val="accent6">
              <a:lumMod val="60000"/>
              <a:lumOff val="40000"/>
            </a:schemeClr>
          </a:solidFill>
          <a:ln w="76200">
            <a:solidFill>
              <a:srgbClr val="002060"/>
            </a:solidFill>
          </a:ln>
        </p:spPr>
        <p:txBody>
          <a:bodyPr vert="horz" wrap="square" lIns="72000" tIns="72000" rIns="72000" bIns="72000" numCol="1" anchor="t" anchorCtr="0" compatLnSpc="1">
            <a:prstTxWarp prst="textNoShape">
              <a:avLst/>
            </a:prstTxWarp>
            <a:spAutoFit/>
          </a:bodyPr>
          <a:lstStyle>
            <a:defPPr>
              <a:defRPr lang="en-US"/>
            </a:defPPr>
            <a:lvl1pPr marL="0" marR="0" lvl="0" indent="0" algn="just" defTabSz="914400" eaLnBrk="0" latinLnBrk="0" hangingPunct="0">
              <a:lnSpc>
                <a:spcPct val="104000"/>
              </a:lnSpc>
              <a:spcAft>
                <a:spcPts val="300"/>
              </a:spcAft>
              <a:buClrTx/>
              <a:buSzTx/>
              <a:buFontTx/>
              <a:buNone/>
              <a:tabLst/>
              <a:defRPr kumimoji="0" sz="2100" b="1" i="0" u="none" strike="noStrike" cap="none" normalizeH="0" baseline="0">
                <a:ln>
                  <a:noFill/>
                </a:ln>
                <a:solidFill>
                  <a:srgbClr val="000000"/>
                </a:solidFill>
                <a:effectLst/>
                <a:latin typeface="Arial" panose="020B0604020202020204" pitchFamily="34" charset="0"/>
                <a:cs typeface="Arial" panose="020B0604020202020204" pitchFamily="34" charset="0"/>
              </a:defRPr>
            </a:lvl1pPr>
          </a:lstStyle>
          <a:p>
            <a:r>
              <a:rPr lang="en-US" altLang="en-US" sz="2300" dirty="0"/>
              <a:t>Aesthetic</a:t>
            </a:r>
            <a:r>
              <a:rPr lang="en-US" altLang="en-US" sz="2300" b="0" dirty="0"/>
              <a:t> </a:t>
            </a:r>
            <a:r>
              <a:rPr lang="en-GB" altLang="en-US" sz="2300" b="0" dirty="0"/>
              <a:t>refers to perceived beauty, a sense that something is pleasing to the eye.</a:t>
            </a:r>
          </a:p>
          <a:p>
            <a:r>
              <a:rPr lang="en-US" altLang="en-US" sz="2300" dirty="0"/>
              <a:t>Economic manufacture </a:t>
            </a:r>
            <a:r>
              <a:rPr lang="en-GB" altLang="en-US" sz="2300" b="0" dirty="0"/>
              <a:t>often involves producing at minimum cost whilst retaining the qualities that buyers are looking for.</a:t>
            </a:r>
          </a:p>
          <a:p>
            <a:r>
              <a:rPr lang="en-GB" altLang="en-US" sz="2300" b="0" dirty="0"/>
              <a:t>The </a:t>
            </a:r>
            <a:r>
              <a:rPr lang="en-US" altLang="en-US" sz="2300" dirty="0"/>
              <a:t>design mix </a:t>
            </a:r>
            <a:r>
              <a:rPr lang="en-GB" altLang="en-US" sz="2300" b="0" dirty="0"/>
              <a:t>integrates all aspects of development so that the product can satisfy all likely customer requirements.</a:t>
            </a:r>
            <a:endParaRPr lang="en-US" altLang="en-US" sz="2300" b="0" dirty="0"/>
          </a:p>
        </p:txBody>
      </p:sp>
      <p:pic>
        <p:nvPicPr>
          <p:cNvPr id="2052" name="Picture 4" descr="Image result for economies of scale example"/>
          <p:cNvPicPr>
            <a:picLocks noChangeAspect="1" noChangeArrowheads="1"/>
          </p:cNvPicPr>
          <p:nvPr/>
        </p:nvPicPr>
        <p:blipFill rotWithShape="1">
          <a:blip r:embed="rId3">
            <a:extLst>
              <a:ext uri="{28A0092B-C50C-407E-A947-70E740481C1C}">
                <a14:useLocalDpi xmlns:a14="http://schemas.microsoft.com/office/drawing/2010/main" val="0"/>
              </a:ext>
            </a:extLst>
          </a:blip>
          <a:srcRect l="11281"/>
          <a:stretch/>
        </p:blipFill>
        <p:spPr bwMode="auto">
          <a:xfrm>
            <a:off x="6084168" y="1115753"/>
            <a:ext cx="2769121" cy="200594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39715246"/>
      </p:ext>
    </p:extLst>
  </p:cSld>
  <p:clrMapOvr>
    <a:masterClrMapping/>
  </p:clrMapOvr>
  <p:transition advClick="0"/>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0"/>
            <a:ext cx="7704856" cy="620688"/>
          </a:xfrm>
        </p:spPr>
        <p:txBody>
          <a:bodyPr>
            <a:noAutofit/>
          </a:bodyPr>
          <a:lstStyle/>
          <a:p>
            <a:r>
              <a:rPr lang="en-GB" sz="3700" b="1" dirty="0" smtClean="0"/>
              <a:t>1 – New Business Ideas - Expectations</a:t>
            </a:r>
          </a:p>
        </p:txBody>
      </p:sp>
      <p:sp>
        <p:nvSpPr>
          <p:cNvPr id="2" name="Rectangle 1"/>
          <p:cNvSpPr/>
          <p:nvPr/>
        </p:nvSpPr>
        <p:spPr>
          <a:xfrm>
            <a:off x="251520" y="1096426"/>
            <a:ext cx="8640960" cy="5355312"/>
          </a:xfrm>
          <a:prstGeom prst="rect">
            <a:avLst/>
          </a:prstGeom>
        </p:spPr>
        <p:txBody>
          <a:bodyPr wrap="square">
            <a:spAutoFit/>
          </a:bodyPr>
          <a:lstStyle/>
          <a:p>
            <a:pPr>
              <a:buClr>
                <a:schemeClr val="accent6">
                  <a:lumMod val="50000"/>
                </a:schemeClr>
              </a:buClr>
            </a:pPr>
            <a:r>
              <a:rPr lang="en-US" b="1" dirty="0"/>
              <a:t>What are examiners looking for</a:t>
            </a:r>
            <a:r>
              <a:rPr lang="en-US" b="1" dirty="0" smtClean="0"/>
              <a:t>?</a:t>
            </a:r>
            <a:endParaRPr lang="en-US" b="1" dirty="0"/>
          </a:p>
          <a:p>
            <a:pPr marL="457200" indent="-457200">
              <a:buClr>
                <a:schemeClr val="accent6">
                  <a:lumMod val="50000"/>
                </a:schemeClr>
              </a:buClr>
              <a:buFont typeface="Wingdings 3" panose="05040102010807070707" pitchFamily="18" charset="2"/>
              <a:buChar char=""/>
            </a:pPr>
            <a:r>
              <a:rPr lang="en-US" dirty="0"/>
              <a:t>Examiners use instructions to help you to decide the length and depth of your answer</a:t>
            </a:r>
            <a:r>
              <a:rPr lang="en-US" dirty="0" smtClean="0"/>
              <a:t>.</a:t>
            </a:r>
            <a:endParaRPr lang="en-US" dirty="0"/>
          </a:p>
          <a:p>
            <a:pPr>
              <a:buClr>
                <a:schemeClr val="accent6">
                  <a:lumMod val="50000"/>
                </a:schemeClr>
              </a:buClr>
            </a:pPr>
            <a:r>
              <a:rPr lang="en-US" b="1" dirty="0"/>
              <a:t>State, define, list, outline</a:t>
            </a:r>
          </a:p>
          <a:p>
            <a:pPr marL="457200" indent="-457200">
              <a:buClr>
                <a:schemeClr val="accent6">
                  <a:lumMod val="50000"/>
                </a:schemeClr>
              </a:buClr>
              <a:buFont typeface="Wingdings 3" panose="05040102010807070707" pitchFamily="18" charset="2"/>
              <a:buChar char=""/>
            </a:pPr>
            <a:r>
              <a:rPr lang="en-US" dirty="0"/>
              <a:t>These key words require short, concise answers, often recall of material that you have </a:t>
            </a:r>
            <a:r>
              <a:rPr lang="en-US" dirty="0" err="1"/>
              <a:t>memorised</a:t>
            </a:r>
            <a:r>
              <a:rPr lang="en-US" dirty="0" smtClean="0"/>
              <a:t>.</a:t>
            </a:r>
            <a:endParaRPr lang="en-US" dirty="0"/>
          </a:p>
          <a:p>
            <a:pPr>
              <a:buClr>
                <a:schemeClr val="accent6">
                  <a:lumMod val="50000"/>
                </a:schemeClr>
              </a:buClr>
            </a:pPr>
            <a:r>
              <a:rPr lang="en-US" b="1" dirty="0"/>
              <a:t>Explain, describe, discuss</a:t>
            </a:r>
          </a:p>
          <a:p>
            <a:pPr marL="457200" indent="-457200">
              <a:buClr>
                <a:schemeClr val="accent6">
                  <a:lumMod val="50000"/>
                </a:schemeClr>
              </a:buClr>
              <a:buFont typeface="Wingdings 3" panose="05040102010807070707" pitchFamily="18" charset="2"/>
              <a:buChar char=""/>
            </a:pPr>
            <a:r>
              <a:rPr lang="en-US" dirty="0"/>
              <a:t>Some reasoning or some reference to theory is needed, depending on the context.</a:t>
            </a:r>
          </a:p>
          <a:p>
            <a:pPr marL="457200" indent="-457200">
              <a:buClr>
                <a:schemeClr val="accent6">
                  <a:lumMod val="50000"/>
                </a:schemeClr>
              </a:buClr>
              <a:buFont typeface="Wingdings 3" panose="05040102010807070707" pitchFamily="18" charset="2"/>
              <a:buChar char=""/>
            </a:pPr>
            <a:r>
              <a:rPr lang="en-US" dirty="0"/>
              <a:t>Explaining and discussing require you to give a more detailed answer than when you are asked to ‘describe' something</a:t>
            </a:r>
            <a:r>
              <a:rPr lang="en-US" dirty="0" smtClean="0"/>
              <a:t>.</a:t>
            </a:r>
            <a:endParaRPr lang="en-US" dirty="0"/>
          </a:p>
          <a:p>
            <a:pPr>
              <a:buClr>
                <a:schemeClr val="accent6">
                  <a:lumMod val="50000"/>
                </a:schemeClr>
              </a:buClr>
            </a:pPr>
            <a:r>
              <a:rPr lang="en-US" b="1" dirty="0"/>
              <a:t>Apply</a:t>
            </a:r>
          </a:p>
          <a:p>
            <a:pPr marL="457200" indent="-457200">
              <a:buClr>
                <a:schemeClr val="accent6">
                  <a:lumMod val="50000"/>
                </a:schemeClr>
              </a:buClr>
              <a:buFont typeface="Wingdings 3" panose="05040102010807070707" pitchFamily="18" charset="2"/>
              <a:buChar char=""/>
            </a:pPr>
            <a:r>
              <a:rPr lang="en-US" dirty="0"/>
              <a:t>Here, you must make sure that you relate your answer to the given situation (this is always good practice in Business Studies exams</a:t>
            </a:r>
            <a:r>
              <a:rPr lang="en-US" dirty="0" smtClean="0"/>
              <a:t>).</a:t>
            </a:r>
            <a:endParaRPr lang="en-US" dirty="0"/>
          </a:p>
          <a:p>
            <a:pPr>
              <a:buClr>
                <a:schemeClr val="accent6">
                  <a:lumMod val="50000"/>
                </a:schemeClr>
              </a:buClr>
            </a:pPr>
            <a:r>
              <a:rPr lang="en-US" b="1" dirty="0"/>
              <a:t>Evaluate</a:t>
            </a:r>
          </a:p>
          <a:p>
            <a:pPr marL="457200" indent="-457200">
              <a:buClr>
                <a:schemeClr val="accent6">
                  <a:lumMod val="50000"/>
                </a:schemeClr>
              </a:buClr>
              <a:buFont typeface="Wingdings 3" panose="05040102010807070707" pitchFamily="18" charset="2"/>
              <a:buChar char=""/>
            </a:pPr>
            <a:r>
              <a:rPr lang="en-US" dirty="0"/>
              <a:t>You are required to provide full and detailed arguments, often ‘for' and ‘against', to show your depth of understanding</a:t>
            </a:r>
            <a:r>
              <a:rPr lang="en-US" dirty="0" smtClean="0"/>
              <a:t>.</a:t>
            </a:r>
            <a:endParaRPr lang="en-US" dirty="0"/>
          </a:p>
          <a:p>
            <a:pPr>
              <a:buClr>
                <a:schemeClr val="accent6">
                  <a:lumMod val="50000"/>
                </a:schemeClr>
              </a:buClr>
            </a:pPr>
            <a:r>
              <a:rPr lang="en-US" b="1" dirty="0"/>
              <a:t>Calculate</a:t>
            </a:r>
          </a:p>
          <a:p>
            <a:pPr marL="457200" indent="-457200">
              <a:buClr>
                <a:schemeClr val="accent6">
                  <a:lumMod val="50000"/>
                </a:schemeClr>
              </a:buClr>
              <a:buFont typeface="Wingdings 3" panose="05040102010807070707" pitchFamily="18" charset="2"/>
              <a:buChar char=""/>
            </a:pPr>
            <a:r>
              <a:rPr lang="en-US" dirty="0"/>
              <a:t>A numerical answer is required here</a:t>
            </a:r>
            <a:r>
              <a:rPr lang="en-US" dirty="0" smtClean="0"/>
              <a:t>.</a:t>
            </a:r>
            <a:endParaRPr lang="en-US" dirty="0"/>
          </a:p>
        </p:txBody>
      </p:sp>
    </p:spTree>
    <p:extLst>
      <p:ext uri="{BB962C8B-B14F-4D97-AF65-F5344CB8AC3E}">
        <p14:creationId xmlns:p14="http://schemas.microsoft.com/office/powerpoint/2010/main" val="2294758787"/>
      </p:ext>
    </p:extLst>
  </p:cSld>
  <p:clrMapOvr>
    <a:masterClrMapping/>
  </p:clrMapOvr>
  <p:transition advClick="0"/>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96426"/>
            <a:ext cx="8640960" cy="2554545"/>
          </a:xfrm>
          <a:prstGeom prst="rect">
            <a:avLst/>
          </a:prstGeom>
        </p:spPr>
        <p:txBody>
          <a:bodyPr wrap="square">
            <a:spAutoFit/>
          </a:bodyPr>
          <a:lstStyle/>
          <a:p>
            <a:pPr marL="373063" indent="-373063">
              <a:buClr>
                <a:schemeClr val="accent6">
                  <a:lumMod val="50000"/>
                </a:schemeClr>
              </a:buClr>
              <a:buFont typeface="Wingdings 3" panose="05040102010807070707" pitchFamily="18" charset="2"/>
              <a:buChar char=""/>
            </a:pPr>
            <a:r>
              <a:rPr lang="en-US" sz="2000" dirty="0" smtClean="0"/>
              <a:t>Achieving </a:t>
            </a:r>
            <a:r>
              <a:rPr lang="en-US" sz="2000" dirty="0"/>
              <a:t>economic manufacture is often easiest when it is possible to mass manufacture. If very high output is unrealistic, it may help to use </a:t>
            </a:r>
            <a:r>
              <a:rPr lang="en-US" sz="2000" b="1" dirty="0"/>
              <a:t>batch production</a:t>
            </a:r>
            <a:r>
              <a:rPr lang="en-US" sz="2000" dirty="0"/>
              <a:t>. For example house builders will often prefer to build an estate of houses; in that way they can achieve economies of scale in purchasing, marketing, finance and managerial areas. They will pay less for their inputs and can spread advertising costs across a number of houses. But strategies for economic manufacture don't necessarily sit comfortably with a product that is aesthetically pleasing.</a:t>
            </a:r>
          </a:p>
        </p:txBody>
      </p:sp>
      <p:sp>
        <p:nvSpPr>
          <p:cNvPr id="6" name="Title 1"/>
          <p:cNvSpPr>
            <a:spLocks noGrp="1"/>
          </p:cNvSpPr>
          <p:nvPr>
            <p:ph type="title"/>
          </p:nvPr>
        </p:nvSpPr>
        <p:spPr>
          <a:xfrm>
            <a:off x="35496" y="72008"/>
            <a:ext cx="7848872" cy="548680"/>
          </a:xfrm>
        </p:spPr>
        <p:txBody>
          <a:bodyPr>
            <a:noAutofit/>
          </a:bodyPr>
          <a:lstStyle/>
          <a:p>
            <a:r>
              <a:rPr lang="en-GB" sz="3100" dirty="0" smtClean="0"/>
              <a:t>6.3 </a:t>
            </a:r>
            <a:r>
              <a:rPr lang="en-GB" sz="3100" dirty="0"/>
              <a:t>– </a:t>
            </a:r>
            <a:r>
              <a:rPr lang="en-GB" sz="3100" dirty="0" smtClean="0"/>
              <a:t>The Design Mix – Economic Manufacture</a:t>
            </a:r>
            <a:endParaRPr lang="en-GB" sz="3100" dirty="0"/>
          </a:p>
        </p:txBody>
      </p:sp>
      <p:sp>
        <p:nvSpPr>
          <p:cNvPr id="7" name="Round Same Side Corner Rectangle 6">
            <a:hlinkClick r:id="" action="ppaction://noaction"/>
          </p:cNvPr>
          <p:cNvSpPr/>
          <p:nvPr/>
        </p:nvSpPr>
        <p:spPr>
          <a:xfrm>
            <a:off x="6732240" y="670057"/>
            <a:ext cx="792088" cy="346809"/>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34</a:t>
            </a:r>
            <a:endParaRPr lang="en-GB" sz="1200" b="1" dirty="0">
              <a:latin typeface="Arial" panose="020B0604020202020204" pitchFamily="34" charset="0"/>
              <a:cs typeface="Arial" panose="020B0604020202020204" pitchFamily="34" charset="0"/>
            </a:endParaRPr>
          </a:p>
        </p:txBody>
      </p:sp>
      <p:sp>
        <p:nvSpPr>
          <p:cNvPr id="3" name="Rectangle 2"/>
          <p:cNvSpPr/>
          <p:nvPr/>
        </p:nvSpPr>
        <p:spPr>
          <a:xfrm>
            <a:off x="323528" y="3691420"/>
            <a:ext cx="8496944" cy="1249748"/>
          </a:xfrm>
          <a:prstGeom prst="rect">
            <a:avLst/>
          </a:prstGeom>
          <a:solidFill>
            <a:schemeClr val="accent6">
              <a:lumMod val="60000"/>
              <a:lumOff val="40000"/>
            </a:schemeClr>
          </a:solidFill>
          <a:ln w="76200">
            <a:solidFill>
              <a:srgbClr val="002060"/>
            </a:solidFill>
          </a:ln>
        </p:spPr>
        <p:txBody>
          <a:bodyPr vert="horz" wrap="square" lIns="72000" tIns="72000" rIns="72000" bIns="72000" numCol="1" anchor="t" anchorCtr="0" compatLnSpc="1">
            <a:prstTxWarp prst="textNoShape">
              <a:avLst/>
            </a:prstTxWarp>
            <a:spAutoFit/>
          </a:bodyPr>
          <a:lstStyle/>
          <a:p>
            <a:pPr algn="just" eaLnBrk="0" hangingPunct="0">
              <a:lnSpc>
                <a:spcPct val="104000"/>
              </a:lnSpc>
              <a:spcAft>
                <a:spcPts val="300"/>
              </a:spcAft>
            </a:pPr>
            <a:r>
              <a:rPr lang="en-US" sz="2300" b="1" dirty="0">
                <a:solidFill>
                  <a:srgbClr val="000000"/>
                </a:solidFill>
                <a:latin typeface="Arial" panose="020B0604020202020204" pitchFamily="34" charset="0"/>
                <a:cs typeface="Arial" panose="020B0604020202020204" pitchFamily="34" charset="0"/>
              </a:rPr>
              <a:t>Batch production </a:t>
            </a:r>
            <a:r>
              <a:rPr lang="en-US" sz="2300" dirty="0">
                <a:solidFill>
                  <a:srgbClr val="000000"/>
                </a:solidFill>
                <a:latin typeface="Arial" panose="020B0604020202020204" pitchFamily="34" charset="0"/>
                <a:cs typeface="Arial" panose="020B0604020202020204" pitchFamily="34" charset="0"/>
              </a:rPr>
              <a:t>is a method of production involving completing one operation at a time on all units before performing the next. This saves time.</a:t>
            </a:r>
            <a:endParaRPr lang="en-GB" sz="2300" dirty="0">
              <a:solidFill>
                <a:srgbClr val="000000"/>
              </a:solidFill>
              <a:latin typeface="Arial" panose="020B0604020202020204" pitchFamily="34" charset="0"/>
              <a:cs typeface="Arial" panose="020B0604020202020204" pitchFamily="34" charset="0"/>
            </a:endParaRPr>
          </a:p>
        </p:txBody>
      </p:sp>
      <p:pic>
        <p:nvPicPr>
          <p:cNvPr id="3074" name="Picture 2" descr="Image result for batch production"/>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323528" y="5085184"/>
            <a:ext cx="3960440" cy="1543900"/>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Image result for batch production"/>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355976" y="5085184"/>
            <a:ext cx="2058534" cy="1543900"/>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descr="Image result for batch production"/>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588224" y="5085184"/>
            <a:ext cx="2232248" cy="15439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41228035"/>
      </p:ext>
    </p:extLst>
  </p:cSld>
  <p:clrMapOvr>
    <a:masterClrMapping/>
  </p:clrMapOvr>
  <p:transition advClick="0"/>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96426"/>
            <a:ext cx="8640960" cy="3170099"/>
          </a:xfrm>
          <a:prstGeom prst="rect">
            <a:avLst/>
          </a:prstGeom>
        </p:spPr>
        <p:txBody>
          <a:bodyPr wrap="square">
            <a:spAutoFit/>
          </a:bodyPr>
          <a:lstStyle/>
          <a:p>
            <a:pPr marL="373063" indent="-373063">
              <a:buClr>
                <a:schemeClr val="accent6">
                  <a:lumMod val="50000"/>
                </a:schemeClr>
              </a:buClr>
              <a:buFont typeface="Wingdings 3" panose="05040102010807070707" pitchFamily="18" charset="2"/>
              <a:buChar char=""/>
            </a:pPr>
            <a:r>
              <a:rPr lang="en-US" sz="2000" b="1" dirty="0"/>
              <a:t>Aesthetics</a:t>
            </a:r>
            <a:r>
              <a:rPr lang="en-US" sz="2000" dirty="0"/>
              <a:t> can be defined as an appreciation of beauty. Given that what is beautiful to one person may not be to another, an argument as to what is aesthetically pleasing may be a long one. Fans of minimalism in interior design may find that a lack of clutter is aesthetically pleasing; those who yearn for retro furniture may view that style as more aesthetic. </a:t>
            </a:r>
            <a:endParaRPr lang="en-US" sz="2000" dirty="0" smtClean="0"/>
          </a:p>
          <a:p>
            <a:pPr marL="373063" indent="-373063">
              <a:buClr>
                <a:schemeClr val="accent6">
                  <a:lumMod val="50000"/>
                </a:schemeClr>
              </a:buClr>
              <a:buFont typeface="Wingdings 3" panose="05040102010807070707" pitchFamily="18" charset="2"/>
              <a:buChar char=""/>
            </a:pPr>
            <a:r>
              <a:rPr lang="en-US" sz="2000" dirty="0" smtClean="0"/>
              <a:t>The </a:t>
            </a:r>
            <a:r>
              <a:rPr lang="en-US" sz="2000" dirty="0"/>
              <a:t>designer of a particular product will have a clear view of the aesthetics of their product but another designer may disagree. James Dyson's bladeless fan may be deemed aesthetically pleasing but its high price might suggest that it isn't economically manufactured. </a:t>
            </a:r>
          </a:p>
        </p:txBody>
      </p:sp>
      <p:sp>
        <p:nvSpPr>
          <p:cNvPr id="6" name="Title 1"/>
          <p:cNvSpPr>
            <a:spLocks noGrp="1"/>
          </p:cNvSpPr>
          <p:nvPr>
            <p:ph type="title"/>
          </p:nvPr>
        </p:nvSpPr>
        <p:spPr>
          <a:xfrm>
            <a:off x="35496" y="72008"/>
            <a:ext cx="7848872" cy="548680"/>
          </a:xfrm>
        </p:spPr>
        <p:txBody>
          <a:bodyPr>
            <a:noAutofit/>
          </a:bodyPr>
          <a:lstStyle/>
          <a:p>
            <a:r>
              <a:rPr lang="en-GB" sz="3600" dirty="0" smtClean="0"/>
              <a:t>6.3 </a:t>
            </a:r>
            <a:r>
              <a:rPr lang="en-GB" sz="3600" dirty="0"/>
              <a:t>– </a:t>
            </a:r>
            <a:r>
              <a:rPr lang="en-GB" sz="3600" dirty="0" smtClean="0"/>
              <a:t>The Design Mix – Aesthetics</a:t>
            </a:r>
            <a:endParaRPr lang="en-GB" sz="3600" dirty="0"/>
          </a:p>
        </p:txBody>
      </p:sp>
      <p:sp>
        <p:nvSpPr>
          <p:cNvPr id="7" name="Round Same Side Corner Rectangle 6">
            <a:hlinkClick r:id="" action="ppaction://noaction"/>
          </p:cNvPr>
          <p:cNvSpPr/>
          <p:nvPr/>
        </p:nvSpPr>
        <p:spPr>
          <a:xfrm>
            <a:off x="6732240" y="670057"/>
            <a:ext cx="792088" cy="346809"/>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34</a:t>
            </a:r>
            <a:endParaRPr lang="en-GB" sz="1200" b="1" dirty="0">
              <a:latin typeface="Arial" panose="020B0604020202020204" pitchFamily="34" charset="0"/>
              <a:cs typeface="Arial" panose="020B0604020202020204" pitchFamily="34" charset="0"/>
            </a:endParaRPr>
          </a:p>
        </p:txBody>
      </p:sp>
      <p:pic>
        <p:nvPicPr>
          <p:cNvPr id="4098" name="Picture 2" descr="http://s3-eu-west-1.amazonaws.com/tutor2u-media/subjects/business/diagrams/product-design-mix-aesthetics-egs.png"/>
          <p:cNvPicPr>
            <a:picLocks noChangeAspect="1" noChangeArrowheads="1"/>
          </p:cNvPicPr>
          <p:nvPr/>
        </p:nvPicPr>
        <p:blipFill rotWithShape="1">
          <a:blip r:embed="rId3">
            <a:extLst>
              <a:ext uri="{28A0092B-C50C-407E-A947-70E740481C1C}">
                <a14:useLocalDpi xmlns:a14="http://schemas.microsoft.com/office/drawing/2010/main" val="0"/>
              </a:ext>
            </a:extLst>
          </a:blip>
          <a:srcRect l="1957" t="31637" b="27413"/>
          <a:stretch/>
        </p:blipFill>
        <p:spPr bwMode="auto">
          <a:xfrm>
            <a:off x="323528" y="4346085"/>
            <a:ext cx="7200800" cy="2251268"/>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descr="Image result for bladeless fan"/>
          <p:cNvPicPr>
            <a:picLocks noChangeAspect="1" noChangeArrowheads="1"/>
          </p:cNvPicPr>
          <p:nvPr/>
        </p:nvPicPr>
        <p:blipFill rotWithShape="1">
          <a:blip r:embed="rId4">
            <a:extLst>
              <a:ext uri="{28A0092B-C50C-407E-A947-70E740481C1C}">
                <a14:useLocalDpi xmlns:a14="http://schemas.microsoft.com/office/drawing/2010/main" val="0"/>
              </a:ext>
            </a:extLst>
          </a:blip>
          <a:srcRect l="30097" r="34203"/>
          <a:stretch/>
        </p:blipFill>
        <p:spPr bwMode="auto">
          <a:xfrm>
            <a:off x="7661293" y="4346085"/>
            <a:ext cx="1231187" cy="22512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03472567"/>
      </p:ext>
    </p:extLst>
  </p:cSld>
  <p:clrMapOvr>
    <a:masterClrMapping/>
  </p:clrMapOvr>
  <p:transition advClick="0"/>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96426"/>
            <a:ext cx="7776864" cy="5632311"/>
          </a:xfrm>
          <a:prstGeom prst="rect">
            <a:avLst/>
          </a:prstGeom>
        </p:spPr>
        <p:txBody>
          <a:bodyPr wrap="square">
            <a:spAutoFit/>
          </a:bodyPr>
          <a:lstStyle/>
          <a:p>
            <a:pPr>
              <a:buClr>
                <a:schemeClr val="accent6">
                  <a:lumMod val="50000"/>
                </a:schemeClr>
              </a:buClr>
            </a:pPr>
            <a:r>
              <a:rPr lang="en-US" b="1" dirty="0">
                <a:solidFill>
                  <a:srgbClr val="002060"/>
                </a:solidFill>
              </a:rPr>
              <a:t>The bladeless fan</a:t>
            </a:r>
          </a:p>
          <a:p>
            <a:pPr marL="373063" indent="-373063">
              <a:buClr>
                <a:schemeClr val="accent6">
                  <a:lumMod val="50000"/>
                </a:schemeClr>
              </a:buClr>
              <a:buFont typeface="Wingdings 3" panose="05040102010807070707" pitchFamily="18" charset="2"/>
              <a:buChar char=""/>
            </a:pPr>
            <a:r>
              <a:rPr lang="en-US" dirty="0">
                <a:solidFill>
                  <a:srgbClr val="002060"/>
                </a:solidFill>
              </a:rPr>
              <a:t>Any newly designed product is going to incur research and development costs - in the case of Dyson's bladeless fan the design process evolved over </a:t>
            </a:r>
            <a:r>
              <a:rPr lang="en-US" dirty="0" smtClean="0">
                <a:solidFill>
                  <a:srgbClr val="002060"/>
                </a:solidFill>
              </a:rPr>
              <a:t>4 </a:t>
            </a:r>
            <a:r>
              <a:rPr lang="en-US" dirty="0">
                <a:solidFill>
                  <a:srgbClr val="002060"/>
                </a:solidFill>
              </a:rPr>
              <a:t>years. When </a:t>
            </a:r>
            <a:r>
              <a:rPr lang="en-US" dirty="0" smtClean="0">
                <a:solidFill>
                  <a:srgbClr val="002060"/>
                </a:solidFill>
              </a:rPr>
              <a:t>James </a:t>
            </a:r>
            <a:r>
              <a:rPr lang="en-US" dirty="0">
                <a:solidFill>
                  <a:srgbClr val="002060"/>
                </a:solidFill>
              </a:rPr>
              <a:t>Dyson first sought finance for his </a:t>
            </a:r>
            <a:r>
              <a:rPr lang="en-US" dirty="0" err="1">
                <a:solidFill>
                  <a:srgbClr val="002060"/>
                </a:solidFill>
              </a:rPr>
              <a:t>bagless</a:t>
            </a:r>
            <a:r>
              <a:rPr lang="en-US" dirty="0">
                <a:solidFill>
                  <a:srgbClr val="002060"/>
                </a:solidFill>
              </a:rPr>
              <a:t> vacuum cleaner none of the big banks would lend him money, presumably because they thought the project too risky or lacked the potential for profit. High pricing of such products may be a concern to potential lenders but necessary to recoup capital expenditure.</a:t>
            </a:r>
          </a:p>
          <a:p>
            <a:pPr marL="373063" indent="-373063">
              <a:buClr>
                <a:schemeClr val="accent6">
                  <a:lumMod val="50000"/>
                </a:schemeClr>
              </a:buClr>
              <a:buFont typeface="Wingdings 3" panose="05040102010807070707" pitchFamily="18" charset="2"/>
              <a:buChar char=""/>
            </a:pPr>
            <a:r>
              <a:rPr lang="en-US" dirty="0">
                <a:solidFill>
                  <a:srgbClr val="002060"/>
                </a:solidFill>
              </a:rPr>
              <a:t>Dyson would probably argue that he was targeting 'early adopters'. His product didn't need to be economically manufactured because neither its unit cost nor its price needed to be as low as that of a standard fan. People who liked the concept and the aesthetic appeal of the </a:t>
            </a:r>
            <a:r>
              <a:rPr lang="en-US" dirty="0" smtClean="0">
                <a:solidFill>
                  <a:srgbClr val="002060"/>
                </a:solidFill>
              </a:rPr>
              <a:t>bladeless fan </a:t>
            </a:r>
            <a:r>
              <a:rPr lang="en-US" dirty="0">
                <a:solidFill>
                  <a:srgbClr val="002060"/>
                </a:solidFill>
              </a:rPr>
              <a:t>might pay more for it anyway. Early sales suggest that he was right.</a:t>
            </a:r>
          </a:p>
          <a:p>
            <a:pPr>
              <a:buClr>
                <a:schemeClr val="accent6">
                  <a:lumMod val="50000"/>
                </a:schemeClr>
              </a:buClr>
            </a:pPr>
            <a:r>
              <a:rPr lang="en-US" b="1" dirty="0">
                <a:solidFill>
                  <a:srgbClr val="F53939"/>
                </a:solidFill>
              </a:rPr>
              <a:t>Questions</a:t>
            </a:r>
          </a:p>
          <a:p>
            <a:pPr marL="457200" indent="-457200">
              <a:buClr>
                <a:schemeClr val="accent6">
                  <a:lumMod val="50000"/>
                </a:schemeClr>
              </a:buClr>
              <a:buFont typeface="+mj-lt"/>
              <a:buAutoNum type="arabicPeriod"/>
            </a:pPr>
            <a:r>
              <a:rPr lang="en-US" dirty="0" smtClean="0">
                <a:solidFill>
                  <a:srgbClr val="F53939"/>
                </a:solidFill>
              </a:rPr>
              <a:t>The bladeless fan sold well to the 'early adopters'. As sales increased, what would you expect Dyson to do?</a:t>
            </a:r>
          </a:p>
          <a:p>
            <a:pPr marL="457200" indent="-457200">
              <a:buClr>
                <a:schemeClr val="accent6">
                  <a:lumMod val="50000"/>
                </a:schemeClr>
              </a:buClr>
              <a:buFont typeface="+mj-lt"/>
              <a:buAutoNum type="arabicPeriod"/>
            </a:pPr>
            <a:r>
              <a:rPr lang="en-US" dirty="0" smtClean="0">
                <a:solidFill>
                  <a:srgbClr val="F53939"/>
                </a:solidFill>
              </a:rPr>
              <a:t>What other examples can you think of, where the early adopters bought at a relatively high price? What happened to the price over time?</a:t>
            </a:r>
            <a:endParaRPr lang="en-US" dirty="0">
              <a:solidFill>
                <a:srgbClr val="F53939"/>
              </a:solidFill>
            </a:endParaRPr>
          </a:p>
        </p:txBody>
      </p:sp>
      <p:sp>
        <p:nvSpPr>
          <p:cNvPr id="6" name="Title 1"/>
          <p:cNvSpPr>
            <a:spLocks noGrp="1"/>
          </p:cNvSpPr>
          <p:nvPr>
            <p:ph type="title"/>
          </p:nvPr>
        </p:nvSpPr>
        <p:spPr>
          <a:xfrm>
            <a:off x="35496" y="72008"/>
            <a:ext cx="7848872" cy="548680"/>
          </a:xfrm>
        </p:spPr>
        <p:txBody>
          <a:bodyPr>
            <a:noAutofit/>
          </a:bodyPr>
          <a:lstStyle/>
          <a:p>
            <a:r>
              <a:rPr lang="en-GB" sz="3600" dirty="0" smtClean="0"/>
              <a:t>6.3 </a:t>
            </a:r>
            <a:r>
              <a:rPr lang="en-GB" sz="3600" dirty="0"/>
              <a:t>– </a:t>
            </a:r>
            <a:r>
              <a:rPr lang="en-GB" sz="3600" dirty="0" smtClean="0"/>
              <a:t>The Design Mix – Aesthetics</a:t>
            </a:r>
            <a:endParaRPr lang="en-GB" sz="3600" dirty="0"/>
          </a:p>
        </p:txBody>
      </p:sp>
      <p:sp>
        <p:nvSpPr>
          <p:cNvPr id="7" name="Round Same Side Corner Rectangle 6">
            <a:hlinkClick r:id="" action="ppaction://noaction"/>
          </p:cNvPr>
          <p:cNvSpPr/>
          <p:nvPr/>
        </p:nvSpPr>
        <p:spPr>
          <a:xfrm>
            <a:off x="6732240" y="670057"/>
            <a:ext cx="792088" cy="346809"/>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35</a:t>
            </a:r>
            <a:endParaRPr lang="en-GB" sz="1200" b="1" dirty="0">
              <a:latin typeface="Arial" panose="020B0604020202020204" pitchFamily="34" charset="0"/>
              <a:cs typeface="Arial" panose="020B0604020202020204" pitchFamily="34" charset="0"/>
            </a:endParaRPr>
          </a:p>
        </p:txBody>
      </p:sp>
      <p:pic>
        <p:nvPicPr>
          <p:cNvPr id="8" name="Picture 4" descr="Image result for bladeless fan"/>
          <p:cNvPicPr>
            <a:picLocks noChangeAspect="1" noChangeArrowheads="1"/>
          </p:cNvPicPr>
          <p:nvPr/>
        </p:nvPicPr>
        <p:blipFill rotWithShape="1">
          <a:blip r:embed="rId3">
            <a:extLst>
              <a:ext uri="{28A0092B-C50C-407E-A947-70E740481C1C}">
                <a14:useLocalDpi xmlns:a14="http://schemas.microsoft.com/office/drawing/2010/main" val="0"/>
              </a:ext>
            </a:extLst>
          </a:blip>
          <a:srcRect l="30097" r="34203"/>
          <a:stretch/>
        </p:blipFill>
        <p:spPr bwMode="auto">
          <a:xfrm>
            <a:off x="7812360" y="1096426"/>
            <a:ext cx="1015163" cy="1856261"/>
          </a:xfrm>
          <a:prstGeom prst="rect">
            <a:avLst/>
          </a:prstGeom>
          <a:noFill/>
          <a:extLst>
            <a:ext uri="{909E8E84-426E-40DD-AFC4-6F175D3DCCD1}">
              <a14:hiddenFill xmlns:a14="http://schemas.microsoft.com/office/drawing/2010/main">
                <a:solidFill>
                  <a:srgbClr val="FFFFFF"/>
                </a:solidFill>
              </a14:hiddenFill>
            </a:ext>
          </a:extLst>
        </p:spPr>
      </p:pic>
      <p:pic>
        <p:nvPicPr>
          <p:cNvPr id="6146" name="Picture 2" descr="Image result for dyson bagless vacuum cleaner"/>
          <p:cNvPicPr>
            <a:picLocks noChangeAspect="1" noChangeArrowheads="1"/>
          </p:cNvPicPr>
          <p:nvPr/>
        </p:nvPicPr>
        <p:blipFill rotWithShape="1">
          <a:blip r:embed="rId4">
            <a:extLst>
              <a:ext uri="{28A0092B-C50C-407E-A947-70E740481C1C}">
                <a14:useLocalDpi xmlns:a14="http://schemas.microsoft.com/office/drawing/2010/main" val="0"/>
              </a:ext>
            </a:extLst>
          </a:blip>
          <a:srcRect l="23002" r="23327"/>
          <a:stretch/>
        </p:blipFill>
        <p:spPr bwMode="auto">
          <a:xfrm>
            <a:off x="7596336" y="4264099"/>
            <a:ext cx="1290919" cy="240526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68098691"/>
      </p:ext>
    </p:extLst>
  </p:cSld>
  <p:clrMapOvr>
    <a:masterClrMapping/>
  </p:clrMapOvr>
  <p:transition advClick="0"/>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96426"/>
            <a:ext cx="6912768" cy="1754326"/>
          </a:xfrm>
          <a:prstGeom prst="rect">
            <a:avLst/>
          </a:prstGeom>
        </p:spPr>
        <p:txBody>
          <a:bodyPr wrap="square">
            <a:spAutoFit/>
          </a:bodyPr>
          <a:lstStyle/>
          <a:p>
            <a:pPr marL="373063" indent="-373063">
              <a:buClr>
                <a:schemeClr val="accent6">
                  <a:lumMod val="50000"/>
                </a:schemeClr>
              </a:buClr>
              <a:buFont typeface="Wingdings 3" panose="05040102010807070707" pitchFamily="18" charset="2"/>
              <a:buChar char=""/>
            </a:pPr>
            <a:r>
              <a:rPr lang="en-US" dirty="0"/>
              <a:t>There is a presumption among buyers that a good is fit for purpose, i.e. that it fulfils the criteria of 'function'. This is an area that shouldn't be overlooked as a product's reputation is built on its ability to do what it sets out to do. This can be crucial to its success, more so than whether it is aesthetically pleasing or economically manufactured.</a:t>
            </a:r>
          </a:p>
        </p:txBody>
      </p:sp>
      <p:sp>
        <p:nvSpPr>
          <p:cNvPr id="6" name="Title 1"/>
          <p:cNvSpPr>
            <a:spLocks noGrp="1"/>
          </p:cNvSpPr>
          <p:nvPr>
            <p:ph type="title"/>
          </p:nvPr>
        </p:nvSpPr>
        <p:spPr>
          <a:xfrm>
            <a:off x="35496" y="72008"/>
            <a:ext cx="7848872" cy="548680"/>
          </a:xfrm>
        </p:spPr>
        <p:txBody>
          <a:bodyPr>
            <a:noAutofit/>
          </a:bodyPr>
          <a:lstStyle/>
          <a:p>
            <a:r>
              <a:rPr lang="en-GB" sz="3600" dirty="0" smtClean="0"/>
              <a:t>6.3 </a:t>
            </a:r>
            <a:r>
              <a:rPr lang="en-GB" sz="3600" dirty="0"/>
              <a:t>– </a:t>
            </a:r>
            <a:r>
              <a:rPr lang="en-GB" sz="3600" dirty="0" smtClean="0"/>
              <a:t>The Design Mix – Function</a:t>
            </a:r>
            <a:endParaRPr lang="en-GB" sz="3600" dirty="0"/>
          </a:p>
        </p:txBody>
      </p:sp>
      <p:sp>
        <p:nvSpPr>
          <p:cNvPr id="7" name="Round Same Side Corner Rectangle 6">
            <a:hlinkClick r:id="" action="ppaction://noaction"/>
          </p:cNvPr>
          <p:cNvSpPr/>
          <p:nvPr/>
        </p:nvSpPr>
        <p:spPr>
          <a:xfrm>
            <a:off x="6732240" y="670057"/>
            <a:ext cx="792088" cy="346809"/>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35</a:t>
            </a:r>
            <a:endParaRPr lang="en-GB" sz="1200" b="1" dirty="0">
              <a:latin typeface="Arial" panose="020B0604020202020204" pitchFamily="34" charset="0"/>
              <a:cs typeface="Arial" panose="020B0604020202020204" pitchFamily="34" charset="0"/>
            </a:endParaRPr>
          </a:p>
        </p:txBody>
      </p:sp>
      <p:pic>
        <p:nvPicPr>
          <p:cNvPr id="7172" name="Picture 4" descr="Image result for washing machine"/>
          <p:cNvPicPr>
            <a:picLocks noChangeAspect="1" noChangeArrowheads="1"/>
          </p:cNvPicPr>
          <p:nvPr/>
        </p:nvPicPr>
        <p:blipFill rotWithShape="1">
          <a:blip r:embed="rId3">
            <a:extLst>
              <a:ext uri="{28A0092B-C50C-407E-A947-70E740481C1C}">
                <a14:useLocalDpi xmlns:a14="http://schemas.microsoft.com/office/drawing/2010/main" val="0"/>
              </a:ext>
            </a:extLst>
          </a:blip>
          <a:srcRect l="7560" r="6761"/>
          <a:stretch/>
        </p:blipFill>
        <p:spPr bwMode="auto">
          <a:xfrm>
            <a:off x="7164288" y="2620065"/>
            <a:ext cx="1705372" cy="1990424"/>
          </a:xfrm>
          <a:prstGeom prst="rect">
            <a:avLst/>
          </a:prstGeom>
          <a:noFill/>
          <a:extLst>
            <a:ext uri="{909E8E84-426E-40DD-AFC4-6F175D3DCCD1}">
              <a14:hiddenFill xmlns:a14="http://schemas.microsoft.com/office/drawing/2010/main">
                <a:solidFill>
                  <a:srgbClr val="FFFFFF"/>
                </a:solidFill>
              </a14:hiddenFill>
            </a:ext>
          </a:extLst>
        </p:spPr>
      </p:pic>
      <p:pic>
        <p:nvPicPr>
          <p:cNvPr id="7174" name="Picture 6" descr="Image result for battery"/>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64288" y="1133474"/>
            <a:ext cx="1705372" cy="1369983"/>
          </a:xfrm>
          <a:prstGeom prst="rect">
            <a:avLst/>
          </a:prstGeom>
          <a:noFill/>
          <a:extLst>
            <a:ext uri="{909E8E84-426E-40DD-AFC4-6F175D3DCCD1}">
              <a14:hiddenFill xmlns:a14="http://schemas.microsoft.com/office/drawing/2010/main">
                <a:solidFill>
                  <a:srgbClr val="FFFFFF"/>
                </a:solidFill>
              </a14:hiddenFill>
            </a:ext>
          </a:extLst>
        </p:spPr>
      </p:pic>
      <p:pic>
        <p:nvPicPr>
          <p:cNvPr id="7176" name="Picture 8" descr="Image result for pencil"/>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164288" y="5661248"/>
            <a:ext cx="1705372" cy="951219"/>
          </a:xfrm>
          <a:prstGeom prst="rect">
            <a:avLst/>
          </a:prstGeom>
          <a:noFill/>
          <a:extLst>
            <a:ext uri="{909E8E84-426E-40DD-AFC4-6F175D3DCCD1}">
              <a14:hiddenFill xmlns:a14="http://schemas.microsoft.com/office/drawing/2010/main">
                <a:solidFill>
                  <a:srgbClr val="FFFFFF"/>
                </a:solidFill>
              </a14:hiddenFill>
            </a:ext>
          </a:extLst>
        </p:spPr>
      </p:pic>
      <p:pic>
        <p:nvPicPr>
          <p:cNvPr id="7170" name="Picture 2" descr="Image result for stapler"/>
          <p:cNvPicPr>
            <a:picLocks noChangeAspect="1" noChangeArrowheads="1"/>
          </p:cNvPicPr>
          <p:nvPr/>
        </p:nvPicPr>
        <p:blipFill rotWithShape="1">
          <a:blip r:embed="rId6">
            <a:extLst>
              <a:ext uri="{28A0092B-C50C-407E-A947-70E740481C1C}">
                <a14:useLocalDpi xmlns:a14="http://schemas.microsoft.com/office/drawing/2010/main" val="0"/>
              </a:ext>
            </a:extLst>
          </a:blip>
          <a:srcRect t="17905" b="18433"/>
          <a:stretch/>
        </p:blipFill>
        <p:spPr bwMode="auto">
          <a:xfrm>
            <a:off x="7164288" y="4727097"/>
            <a:ext cx="1705372" cy="1085679"/>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9"/>
          <p:cNvSpPr>
            <a:spLocks noChangeArrowheads="1"/>
          </p:cNvSpPr>
          <p:nvPr/>
        </p:nvSpPr>
        <p:spPr bwMode="auto">
          <a:xfrm flipV="1">
            <a:off x="2181225" y="3100118"/>
            <a:ext cx="4783455"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1800" b="0" i="0" u="none" strike="noStrike" cap="none" normalizeH="0" baseline="0" smtClean="0">
                <a:ln>
                  <a:noFill/>
                </a:ln>
                <a:solidFill>
                  <a:schemeClr val="tx1"/>
                </a:solidFill>
                <a:effectLst/>
                <a:latin typeface="Arial" panose="020B0604020202020204" pitchFamily="34" charset="0"/>
              </a:rPr>
              <a:t/>
            </a:r>
            <a:br>
              <a:rPr kumimoji="0" lang="en-GB" altLang="en-US" sz="1800" b="0" i="0" u="none" strike="noStrike" cap="none" normalizeH="0" baseline="0" smtClean="0">
                <a:ln>
                  <a:noFill/>
                </a:ln>
                <a:solidFill>
                  <a:schemeClr val="tx1"/>
                </a:solidFill>
                <a:effectLst/>
                <a:latin typeface="Arial" panose="020B0604020202020204" pitchFamily="34" charset="0"/>
              </a:rPr>
            </a:br>
            <a:endParaRPr kumimoji="0" lang="en-GB" altLang="en-US" sz="1800" b="0" i="0" u="none" strike="noStrike" cap="none" normalizeH="0" baseline="0" smtClean="0">
              <a:ln>
                <a:noFill/>
              </a:ln>
              <a:solidFill>
                <a:schemeClr val="tx1"/>
              </a:solidFill>
              <a:effectLst/>
              <a:latin typeface="Arial" panose="020B0604020202020204" pitchFamily="34" charset="0"/>
            </a:endParaRPr>
          </a:p>
        </p:txBody>
      </p:sp>
      <p:sp>
        <p:nvSpPr>
          <p:cNvPr id="17" name="Rectangle 16"/>
          <p:cNvSpPr>
            <a:spLocks noChangeArrowheads="1"/>
          </p:cNvSpPr>
          <p:nvPr/>
        </p:nvSpPr>
        <p:spPr bwMode="auto">
          <a:xfrm>
            <a:off x="294060" y="2937807"/>
            <a:ext cx="6798219" cy="1355289"/>
          </a:xfrm>
          <a:prstGeom prst="rect">
            <a:avLst/>
          </a:prstGeom>
          <a:solidFill>
            <a:schemeClr val="accent6">
              <a:lumMod val="60000"/>
              <a:lumOff val="40000"/>
            </a:schemeClr>
          </a:solidFill>
          <a:ln w="76200">
            <a:solidFill>
              <a:srgbClr val="002060"/>
            </a:solidFill>
          </a:ln>
        </p:spPr>
        <p:txBody>
          <a:bodyPr vert="horz" wrap="square" lIns="72000" tIns="72000" rIns="72000" bIns="72000" numCol="1" anchor="t" anchorCtr="0" compatLnSpc="1">
            <a:prstTxWarp prst="textNoShape">
              <a:avLst/>
            </a:prstTxWarp>
            <a:spAutoFit/>
          </a:bodyPr>
          <a:lstStyle/>
          <a:p>
            <a:pPr algn="just" eaLnBrk="0" hangingPunct="0">
              <a:lnSpc>
                <a:spcPct val="104000"/>
              </a:lnSpc>
              <a:spcAft>
                <a:spcPts val="300"/>
              </a:spcAft>
            </a:pPr>
            <a:r>
              <a:rPr lang="en-US" altLang="en-US" b="1" dirty="0">
                <a:solidFill>
                  <a:srgbClr val="000000"/>
                </a:solidFill>
                <a:latin typeface="Arial" panose="020B0604020202020204" pitchFamily="34" charset="0"/>
                <a:cs typeface="Arial" panose="020B0604020202020204" pitchFamily="34" charset="0"/>
              </a:rPr>
              <a:t>Show what you know</a:t>
            </a:r>
            <a:endParaRPr lang="en-GB" altLang="en-US" b="1" dirty="0">
              <a:solidFill>
                <a:srgbClr val="000000"/>
              </a:solidFill>
              <a:latin typeface="Arial" panose="020B0604020202020204" pitchFamily="34" charset="0"/>
              <a:cs typeface="Arial" panose="020B0604020202020204" pitchFamily="34" charset="0"/>
            </a:endParaRPr>
          </a:p>
          <a:p>
            <a:pPr algn="just" eaLnBrk="0" hangingPunct="0">
              <a:lnSpc>
                <a:spcPct val="104000"/>
              </a:lnSpc>
              <a:spcAft>
                <a:spcPts val="300"/>
              </a:spcAft>
            </a:pPr>
            <a:r>
              <a:rPr lang="en-US" altLang="en-US" dirty="0">
                <a:solidFill>
                  <a:srgbClr val="000000"/>
                </a:solidFill>
                <a:latin typeface="Arial" panose="020B0604020202020204" pitchFamily="34" charset="0"/>
                <a:cs typeface="Arial" panose="020B0604020202020204" pitchFamily="34" charset="0"/>
              </a:rPr>
              <a:t>Try placing the following six products in the design mix triangle.</a:t>
            </a:r>
            <a:endParaRPr lang="en-GB" altLang="en-US" dirty="0">
              <a:solidFill>
                <a:srgbClr val="000000"/>
              </a:solidFill>
              <a:latin typeface="Arial" panose="020B0604020202020204" pitchFamily="34" charset="0"/>
              <a:cs typeface="Arial" panose="020B0604020202020204" pitchFamily="34" charset="0"/>
            </a:endParaRPr>
          </a:p>
          <a:p>
            <a:pPr algn="just" eaLnBrk="0" hangingPunct="0">
              <a:lnSpc>
                <a:spcPct val="104000"/>
              </a:lnSpc>
              <a:spcAft>
                <a:spcPts val="300"/>
              </a:spcAft>
            </a:pPr>
            <a:r>
              <a:rPr lang="en-US" altLang="en-US" dirty="0">
                <a:solidFill>
                  <a:srgbClr val="000000"/>
                </a:solidFill>
                <a:latin typeface="Arial" panose="020B0604020202020204" pitchFamily="34" charset="0"/>
                <a:cs typeface="Arial" panose="020B0604020202020204" pitchFamily="34" charset="0"/>
              </a:rPr>
              <a:t>Example: a designer clothes item would probably fit close to the aesthetic tip of the triangle</a:t>
            </a:r>
            <a:r>
              <a:rPr lang="en-US" altLang="en-US" dirty="0" smtClean="0">
                <a:solidFill>
                  <a:srgbClr val="000000"/>
                </a:solidFill>
                <a:latin typeface="Arial" panose="020B0604020202020204" pitchFamily="34" charset="0"/>
                <a:cs typeface="Arial" panose="020B0604020202020204" pitchFamily="34" charset="0"/>
              </a:rPr>
              <a:t>.</a:t>
            </a:r>
            <a:endParaRPr lang="en-GB" altLang="en-US" dirty="0">
              <a:solidFill>
                <a:srgbClr val="000000"/>
              </a:solidFill>
              <a:latin typeface="Arial" panose="020B0604020202020204" pitchFamily="34" charset="0"/>
              <a:cs typeface="Arial" panose="020B0604020202020204" pitchFamily="34" charset="0"/>
            </a:endParaRPr>
          </a:p>
        </p:txBody>
      </p:sp>
      <p:graphicFrame>
        <p:nvGraphicFramePr>
          <p:cNvPr id="3" name="Table 2"/>
          <p:cNvGraphicFramePr>
            <a:graphicFrameLocks noGrp="1"/>
          </p:cNvGraphicFramePr>
          <p:nvPr>
            <p:extLst>
              <p:ext uri="{D42A27DB-BD31-4B8C-83A1-F6EECF244321}">
                <p14:modId xmlns:p14="http://schemas.microsoft.com/office/powerpoint/2010/main" val="3288637153"/>
              </p:ext>
            </p:extLst>
          </p:nvPr>
        </p:nvGraphicFramePr>
        <p:xfrm>
          <a:off x="294059" y="4458456"/>
          <a:ext cx="6798219" cy="1994880"/>
        </p:xfrm>
        <a:graphic>
          <a:graphicData uri="http://schemas.openxmlformats.org/drawingml/2006/table">
            <a:tbl>
              <a:tblPr>
                <a:tableStyleId>{93296810-A885-4BE3-A3E7-6D5BEEA58F35}</a:tableStyleId>
              </a:tblPr>
              <a:tblGrid>
                <a:gridCol w="1325613"/>
                <a:gridCol w="1368152"/>
                <a:gridCol w="1368152"/>
                <a:gridCol w="2736302"/>
              </a:tblGrid>
              <a:tr h="189230">
                <a:tc>
                  <a:txBody>
                    <a:bodyPr/>
                    <a:lstStyle/>
                    <a:p>
                      <a:pPr>
                        <a:lnSpc>
                          <a:spcPct val="100000"/>
                        </a:lnSpc>
                        <a:spcAft>
                          <a:spcPts val="0"/>
                        </a:spcAft>
                      </a:pPr>
                      <a:r>
                        <a:rPr lang="en-US" sz="1600" kern="1200" dirty="0">
                          <a:solidFill>
                            <a:srgbClr val="000000"/>
                          </a:solidFill>
                          <a:latin typeface="Arial" panose="020B0604020202020204" pitchFamily="34" charset="0"/>
                          <a:ea typeface="+mn-ea"/>
                          <a:cs typeface="Arial" panose="020B0604020202020204" pitchFamily="34" charset="0"/>
                        </a:rPr>
                        <a:t>Product 1</a:t>
                      </a:r>
                      <a:endParaRPr lang="en-GB" sz="1600" kern="1200" dirty="0">
                        <a:solidFill>
                          <a:srgbClr val="000000"/>
                        </a:solidFill>
                        <a:latin typeface="Arial" panose="020B0604020202020204" pitchFamily="34" charset="0"/>
                        <a:ea typeface="+mn-ea"/>
                        <a:cs typeface="Arial" panose="020B0604020202020204" pitchFamily="34" charset="0"/>
                      </a:endParaRPr>
                    </a:p>
                  </a:txBody>
                  <a:tcPr marL="36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0000"/>
                        </a:lnSpc>
                        <a:spcAft>
                          <a:spcPts val="0"/>
                        </a:spcAft>
                      </a:pPr>
                      <a:r>
                        <a:rPr lang="en-US" sz="1600" kern="1200">
                          <a:solidFill>
                            <a:srgbClr val="000000"/>
                          </a:solidFill>
                          <a:latin typeface="Arial" panose="020B0604020202020204" pitchFamily="34" charset="0"/>
                          <a:ea typeface="+mn-ea"/>
                          <a:cs typeface="Arial" panose="020B0604020202020204" pitchFamily="34" charset="0"/>
                        </a:rPr>
                        <a:t>Kettle</a:t>
                      </a:r>
                      <a:endParaRPr lang="en-GB" sz="1600" kern="1200">
                        <a:solidFill>
                          <a:srgbClr val="000000"/>
                        </a:solidFill>
                        <a:latin typeface="Arial" panose="020B0604020202020204" pitchFamily="34" charset="0"/>
                        <a:ea typeface="+mn-ea"/>
                        <a:cs typeface="Arial" panose="020B0604020202020204" pitchFamily="34" charset="0"/>
                      </a:endParaRPr>
                    </a:p>
                  </a:txBody>
                  <a:tcPr marL="36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rtl="0" eaLnBrk="1" latinLnBrk="0" hangingPunct="1">
                        <a:lnSpc>
                          <a:spcPct val="100000"/>
                        </a:lnSpc>
                        <a:spcAft>
                          <a:spcPts val="0"/>
                        </a:spcAft>
                      </a:pPr>
                      <a:r>
                        <a:rPr kumimoji="0" lang="en-US" sz="1600" kern="1200">
                          <a:solidFill>
                            <a:srgbClr val="000000"/>
                          </a:solidFill>
                          <a:latin typeface="Arial" panose="020B0604020202020204" pitchFamily="34" charset="0"/>
                          <a:ea typeface="+mn-ea"/>
                          <a:cs typeface="Arial" panose="020B0604020202020204" pitchFamily="34" charset="0"/>
                        </a:rPr>
                        <a:t>Product 2</a:t>
                      </a:r>
                      <a:endParaRPr kumimoji="0" lang="en-GB" sz="1600" kern="1200">
                        <a:solidFill>
                          <a:srgbClr val="000000"/>
                        </a:solidFill>
                        <a:latin typeface="Arial" panose="020B0604020202020204" pitchFamily="34" charset="0"/>
                        <a:ea typeface="+mn-ea"/>
                        <a:cs typeface="Arial" panose="020B0604020202020204" pitchFamily="34" charset="0"/>
                      </a:endParaRPr>
                    </a:p>
                  </a:txBody>
                  <a:tcPr marL="36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rtl="0" eaLnBrk="1" latinLnBrk="0" hangingPunct="1">
                        <a:lnSpc>
                          <a:spcPct val="100000"/>
                        </a:lnSpc>
                        <a:spcAft>
                          <a:spcPts val="0"/>
                        </a:spcAft>
                      </a:pPr>
                      <a:r>
                        <a:rPr kumimoji="0" lang="en-US" sz="1600" kern="1200">
                          <a:solidFill>
                            <a:srgbClr val="000000"/>
                          </a:solidFill>
                          <a:latin typeface="Arial" panose="020B0604020202020204" pitchFamily="34" charset="0"/>
                          <a:ea typeface="+mn-ea"/>
                          <a:cs typeface="Arial" panose="020B0604020202020204" pitchFamily="34" charset="0"/>
                        </a:rPr>
                        <a:t>Tag Heuer watch</a:t>
                      </a:r>
                      <a:endParaRPr kumimoji="0" lang="en-GB" sz="1600" kern="1200">
                        <a:solidFill>
                          <a:srgbClr val="000000"/>
                        </a:solidFill>
                        <a:latin typeface="Arial" panose="020B0604020202020204" pitchFamily="34" charset="0"/>
                        <a:ea typeface="+mn-ea"/>
                        <a:cs typeface="Arial" panose="020B0604020202020204" pitchFamily="34" charset="0"/>
                      </a:endParaRPr>
                    </a:p>
                  </a:txBody>
                  <a:tcPr marL="36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40665">
                <a:tc>
                  <a:txBody>
                    <a:bodyPr/>
                    <a:lstStyle/>
                    <a:p>
                      <a:pPr>
                        <a:lnSpc>
                          <a:spcPct val="100000"/>
                        </a:lnSpc>
                        <a:spcAft>
                          <a:spcPts val="0"/>
                        </a:spcAft>
                      </a:pPr>
                      <a:r>
                        <a:rPr lang="en-US" sz="1600" kern="1200">
                          <a:solidFill>
                            <a:srgbClr val="000000"/>
                          </a:solidFill>
                          <a:latin typeface="Arial" panose="020B0604020202020204" pitchFamily="34" charset="0"/>
                          <a:ea typeface="+mn-ea"/>
                          <a:cs typeface="Arial" panose="020B0604020202020204" pitchFamily="34" charset="0"/>
                        </a:rPr>
                        <a:t>Product 3</a:t>
                      </a:r>
                      <a:endParaRPr lang="en-GB" sz="1600" kern="1200">
                        <a:solidFill>
                          <a:srgbClr val="000000"/>
                        </a:solidFill>
                        <a:latin typeface="Arial" panose="020B0604020202020204" pitchFamily="34" charset="0"/>
                        <a:ea typeface="+mn-ea"/>
                        <a:cs typeface="Arial" panose="020B0604020202020204" pitchFamily="34" charset="0"/>
                      </a:endParaRPr>
                    </a:p>
                  </a:txBody>
                  <a:tcPr marL="36000" marR="36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0000"/>
                        </a:lnSpc>
                        <a:spcAft>
                          <a:spcPts val="0"/>
                        </a:spcAft>
                      </a:pPr>
                      <a:r>
                        <a:rPr lang="en-US" sz="1600" kern="1200">
                          <a:solidFill>
                            <a:srgbClr val="000000"/>
                          </a:solidFill>
                          <a:latin typeface="Arial" panose="020B0604020202020204" pitchFamily="34" charset="0"/>
                          <a:ea typeface="+mn-ea"/>
                          <a:cs typeface="Arial" panose="020B0604020202020204" pitchFamily="34" charset="0"/>
                        </a:rPr>
                        <a:t>Push Chair</a:t>
                      </a:r>
                      <a:endParaRPr lang="en-GB" sz="1600" kern="1200">
                        <a:solidFill>
                          <a:srgbClr val="000000"/>
                        </a:solidFill>
                        <a:latin typeface="Arial" panose="020B0604020202020204" pitchFamily="34" charset="0"/>
                        <a:ea typeface="+mn-ea"/>
                        <a:cs typeface="Arial" panose="020B0604020202020204" pitchFamily="34" charset="0"/>
                      </a:endParaRPr>
                    </a:p>
                  </a:txBody>
                  <a:tcPr marL="36000" marR="36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rtl="0" eaLnBrk="1" latinLnBrk="0" hangingPunct="1">
                        <a:lnSpc>
                          <a:spcPct val="100000"/>
                        </a:lnSpc>
                        <a:spcAft>
                          <a:spcPts val="0"/>
                        </a:spcAft>
                      </a:pPr>
                      <a:r>
                        <a:rPr kumimoji="0" lang="en-US" sz="1600" kern="1200">
                          <a:solidFill>
                            <a:srgbClr val="000000"/>
                          </a:solidFill>
                          <a:latin typeface="Arial" panose="020B0604020202020204" pitchFamily="34" charset="0"/>
                          <a:ea typeface="+mn-ea"/>
                          <a:cs typeface="Arial" panose="020B0604020202020204" pitchFamily="34" charset="0"/>
                        </a:rPr>
                        <a:t>Product 4</a:t>
                      </a:r>
                      <a:endParaRPr kumimoji="0" lang="en-GB" sz="1600" kern="1200">
                        <a:solidFill>
                          <a:srgbClr val="000000"/>
                        </a:solidFill>
                        <a:latin typeface="Arial" panose="020B0604020202020204" pitchFamily="34" charset="0"/>
                        <a:ea typeface="+mn-ea"/>
                        <a:cs typeface="Arial" panose="020B0604020202020204" pitchFamily="34" charset="0"/>
                      </a:endParaRPr>
                    </a:p>
                  </a:txBody>
                  <a:tcPr marL="36000" marR="36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rtl="0" eaLnBrk="1" latinLnBrk="0" hangingPunct="1">
                        <a:lnSpc>
                          <a:spcPct val="100000"/>
                        </a:lnSpc>
                        <a:spcAft>
                          <a:spcPts val="0"/>
                        </a:spcAft>
                      </a:pPr>
                      <a:r>
                        <a:rPr kumimoji="0" lang="en-US" sz="1600" kern="1200">
                          <a:solidFill>
                            <a:srgbClr val="000000"/>
                          </a:solidFill>
                          <a:latin typeface="Arial" panose="020B0604020202020204" pitchFamily="34" charset="0"/>
                          <a:ea typeface="+mn-ea"/>
                          <a:cs typeface="Arial" panose="020B0604020202020204" pitchFamily="34" charset="0"/>
                        </a:rPr>
                        <a:t>Boots No 7 cosmetics</a:t>
                      </a:r>
                      <a:endParaRPr kumimoji="0" lang="en-GB" sz="1600" kern="1200">
                        <a:solidFill>
                          <a:srgbClr val="000000"/>
                        </a:solidFill>
                        <a:latin typeface="Arial" panose="020B0604020202020204" pitchFamily="34" charset="0"/>
                        <a:ea typeface="+mn-ea"/>
                        <a:cs typeface="Arial" panose="020B0604020202020204" pitchFamily="34" charset="0"/>
                      </a:endParaRPr>
                    </a:p>
                  </a:txBody>
                  <a:tcPr marL="36000" marR="36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43840">
                <a:tc>
                  <a:txBody>
                    <a:bodyPr/>
                    <a:lstStyle/>
                    <a:p>
                      <a:pPr>
                        <a:lnSpc>
                          <a:spcPct val="100000"/>
                        </a:lnSpc>
                        <a:spcAft>
                          <a:spcPts val="0"/>
                        </a:spcAft>
                      </a:pPr>
                      <a:r>
                        <a:rPr lang="en-US" sz="1600" kern="1200">
                          <a:solidFill>
                            <a:srgbClr val="000000"/>
                          </a:solidFill>
                          <a:latin typeface="Arial" panose="020B0604020202020204" pitchFamily="34" charset="0"/>
                          <a:ea typeface="+mn-ea"/>
                          <a:cs typeface="Arial" panose="020B0604020202020204" pitchFamily="34" charset="0"/>
                        </a:rPr>
                        <a:t>Product 5</a:t>
                      </a:r>
                      <a:endParaRPr lang="en-GB" sz="1600" kern="1200">
                        <a:solidFill>
                          <a:srgbClr val="000000"/>
                        </a:solidFill>
                        <a:latin typeface="Arial" panose="020B0604020202020204" pitchFamily="34" charset="0"/>
                        <a:ea typeface="+mn-ea"/>
                        <a:cs typeface="Arial" panose="020B0604020202020204" pitchFamily="34" charset="0"/>
                      </a:endParaRPr>
                    </a:p>
                  </a:txBody>
                  <a:tcPr marL="36000" marR="36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0000"/>
                        </a:lnSpc>
                        <a:spcAft>
                          <a:spcPts val="0"/>
                        </a:spcAft>
                      </a:pPr>
                      <a:r>
                        <a:rPr lang="en-US" sz="1600" kern="1200">
                          <a:solidFill>
                            <a:srgbClr val="000000"/>
                          </a:solidFill>
                          <a:latin typeface="Arial" panose="020B0604020202020204" pitchFamily="34" charset="0"/>
                          <a:ea typeface="+mn-ea"/>
                          <a:cs typeface="Arial" panose="020B0604020202020204" pitchFamily="34" charset="0"/>
                        </a:rPr>
                        <a:t>Own brand cereal</a:t>
                      </a:r>
                      <a:endParaRPr lang="en-GB" sz="1600" kern="1200">
                        <a:solidFill>
                          <a:srgbClr val="000000"/>
                        </a:solidFill>
                        <a:latin typeface="Arial" panose="020B0604020202020204" pitchFamily="34" charset="0"/>
                        <a:ea typeface="+mn-ea"/>
                        <a:cs typeface="Arial" panose="020B0604020202020204" pitchFamily="34" charset="0"/>
                      </a:endParaRPr>
                    </a:p>
                  </a:txBody>
                  <a:tcPr marL="36000" marR="36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rtl="0" eaLnBrk="1" latinLnBrk="0" hangingPunct="1">
                        <a:lnSpc>
                          <a:spcPct val="100000"/>
                        </a:lnSpc>
                        <a:spcAft>
                          <a:spcPts val="0"/>
                        </a:spcAft>
                      </a:pPr>
                      <a:r>
                        <a:rPr kumimoji="0" lang="en-US" sz="1600" kern="1200">
                          <a:solidFill>
                            <a:srgbClr val="000000"/>
                          </a:solidFill>
                          <a:latin typeface="Arial" panose="020B0604020202020204" pitchFamily="34" charset="0"/>
                          <a:ea typeface="+mn-ea"/>
                          <a:cs typeface="Arial" panose="020B0604020202020204" pitchFamily="34" charset="0"/>
                        </a:rPr>
                        <a:t>Product 6</a:t>
                      </a:r>
                      <a:endParaRPr kumimoji="0" lang="en-GB" sz="1600" kern="1200">
                        <a:solidFill>
                          <a:srgbClr val="000000"/>
                        </a:solidFill>
                        <a:latin typeface="Arial" panose="020B0604020202020204" pitchFamily="34" charset="0"/>
                        <a:ea typeface="+mn-ea"/>
                        <a:cs typeface="Arial" panose="020B0604020202020204" pitchFamily="34" charset="0"/>
                      </a:endParaRPr>
                    </a:p>
                  </a:txBody>
                  <a:tcPr marL="36000" marR="36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rtl="0" eaLnBrk="1" latinLnBrk="0" hangingPunct="1">
                        <a:lnSpc>
                          <a:spcPct val="100000"/>
                        </a:lnSpc>
                        <a:spcAft>
                          <a:spcPts val="0"/>
                        </a:spcAft>
                      </a:pPr>
                      <a:r>
                        <a:rPr kumimoji="0" lang="en-US" sz="1600" kern="1200" dirty="0">
                          <a:solidFill>
                            <a:srgbClr val="000000"/>
                          </a:solidFill>
                          <a:latin typeface="Arial" panose="020B0604020202020204" pitchFamily="34" charset="0"/>
                          <a:ea typeface="+mn-ea"/>
                          <a:cs typeface="Arial" panose="020B0604020202020204" pitchFamily="34" charset="0"/>
                        </a:rPr>
                        <a:t>iPhone</a:t>
                      </a:r>
                      <a:endParaRPr kumimoji="0" lang="en-GB" sz="1600" kern="1200" dirty="0">
                        <a:solidFill>
                          <a:srgbClr val="000000"/>
                        </a:solidFill>
                        <a:latin typeface="Arial" panose="020B0604020202020204" pitchFamily="34" charset="0"/>
                        <a:ea typeface="+mn-ea"/>
                        <a:cs typeface="Arial" panose="020B0604020202020204" pitchFamily="34" charset="0"/>
                      </a:endParaRPr>
                    </a:p>
                  </a:txBody>
                  <a:tcPr marL="36000" marR="36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10185">
                <a:tc gridSpan="4">
                  <a:txBody>
                    <a:bodyPr/>
                    <a:lstStyle/>
                    <a:p>
                      <a:pPr>
                        <a:lnSpc>
                          <a:spcPct val="100000"/>
                        </a:lnSpc>
                        <a:spcAft>
                          <a:spcPts val="0"/>
                        </a:spcAft>
                      </a:pPr>
                      <a:r>
                        <a:rPr lang="en-US" sz="1600" kern="1200" dirty="0">
                          <a:solidFill>
                            <a:srgbClr val="000000"/>
                          </a:solidFill>
                          <a:latin typeface="Arial" panose="020B0604020202020204" pitchFamily="34" charset="0"/>
                          <a:ea typeface="+mn-ea"/>
                          <a:cs typeface="Arial" panose="020B0604020202020204" pitchFamily="34" charset="0"/>
                        </a:rPr>
                        <a:t>Compare your answers with others in your group. Do not necessarily expect a consensus to emerge</a:t>
                      </a:r>
                      <a:r>
                        <a:rPr lang="en-US" sz="1600" kern="1200" dirty="0" smtClean="0">
                          <a:solidFill>
                            <a:srgbClr val="000000"/>
                          </a:solidFill>
                          <a:latin typeface="Arial" panose="020B0604020202020204" pitchFamily="34" charset="0"/>
                          <a:ea typeface="+mn-ea"/>
                          <a:cs typeface="Arial" panose="020B0604020202020204" pitchFamily="34" charset="0"/>
                        </a:rPr>
                        <a: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600" kern="1200" dirty="0" smtClean="0">
                          <a:solidFill>
                            <a:srgbClr val="000000"/>
                          </a:solidFill>
                          <a:latin typeface="Arial" panose="020B0604020202020204" pitchFamily="34" charset="0"/>
                          <a:ea typeface="+mn-ea"/>
                          <a:cs typeface="Arial" panose="020B0604020202020204" pitchFamily="34" charset="0"/>
                        </a:rPr>
                        <a:t>For example would you place the iPhone closer to aesthetic than function?</a:t>
                      </a:r>
                      <a:endParaRPr lang="en-GB" sz="1600" kern="1200" dirty="0" smtClean="0">
                        <a:solidFill>
                          <a:srgbClr val="000000"/>
                        </a:solidFill>
                        <a:latin typeface="Arial" panose="020B0604020202020204" pitchFamily="34" charset="0"/>
                        <a:ea typeface="+mn-ea"/>
                        <a:cs typeface="Arial" panose="020B0604020202020204" pitchFamily="34" charset="0"/>
                      </a:endParaRPr>
                    </a:p>
                  </a:txBody>
                  <a:tcPr marL="36000" marR="36000" marT="36000" marB="3600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GB" dirty="0"/>
                    </a:p>
                  </a:txBody>
                  <a:tcPr/>
                </a:tc>
                <a:tc hMerge="1">
                  <a:txBody>
                    <a:bodyPr/>
                    <a:lstStyle/>
                    <a:p>
                      <a:endParaRPr lang="en-GB"/>
                    </a:p>
                  </a:txBody>
                  <a:tcPr/>
                </a:tc>
                <a:tc hMerge="1">
                  <a:txBody>
                    <a:bodyPr/>
                    <a:lstStyle/>
                    <a:p>
                      <a:endParaRPr lang="en-GB"/>
                    </a:p>
                  </a:txBody>
                  <a:tcPr/>
                </a:tc>
              </a:tr>
            </a:tbl>
          </a:graphicData>
        </a:graphic>
      </p:graphicFrame>
    </p:spTree>
    <p:extLst>
      <p:ext uri="{BB962C8B-B14F-4D97-AF65-F5344CB8AC3E}">
        <p14:creationId xmlns:p14="http://schemas.microsoft.com/office/powerpoint/2010/main" val="2254821697"/>
      </p:ext>
    </p:extLst>
  </p:cSld>
  <p:clrMapOvr>
    <a:masterClrMapping/>
  </p:clrMapOvr>
  <p:transition advClick="0"/>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96426"/>
            <a:ext cx="6912768" cy="5647700"/>
          </a:xfrm>
          <a:prstGeom prst="rect">
            <a:avLst/>
          </a:prstGeom>
        </p:spPr>
        <p:txBody>
          <a:bodyPr wrap="square">
            <a:spAutoFit/>
          </a:bodyPr>
          <a:lstStyle/>
          <a:p>
            <a:pPr>
              <a:buClr>
                <a:schemeClr val="accent6">
                  <a:lumMod val="50000"/>
                </a:schemeClr>
              </a:buClr>
            </a:pPr>
            <a:r>
              <a:rPr lang="en-US" sz="1900" b="1" dirty="0">
                <a:solidFill>
                  <a:srgbClr val="002060"/>
                </a:solidFill>
              </a:rPr>
              <a:t>Timex and cost effectiveness</a:t>
            </a:r>
          </a:p>
          <a:p>
            <a:pPr marL="373063" indent="-373063">
              <a:buClr>
                <a:schemeClr val="accent6">
                  <a:lumMod val="50000"/>
                </a:schemeClr>
              </a:buClr>
              <a:buFont typeface="Wingdings 3" panose="05040102010807070707" pitchFamily="18" charset="2"/>
              <a:buChar char=""/>
            </a:pPr>
            <a:r>
              <a:rPr lang="en-US" sz="1900" dirty="0">
                <a:solidFill>
                  <a:srgbClr val="002060"/>
                </a:solidFill>
              </a:rPr>
              <a:t>Consider the American firm Timex, a company that has been in existence in one form or another since 1854. At one time it had a major contract with the Disney Corporation to make Mickey Mouse watches and indeed today you can still buy a quality product, Mickey Mouse watch. But in the 1930s the watch was not so well made and the term 'a Mickey Mouse watch' was synonymous for cheapness and poor quality - clearly not something that Timex or any other brand would want.</a:t>
            </a:r>
          </a:p>
          <a:p>
            <a:pPr marL="373063" indent="-373063">
              <a:buClr>
                <a:schemeClr val="accent6">
                  <a:lumMod val="50000"/>
                </a:schemeClr>
              </a:buClr>
              <a:buFont typeface="Wingdings 3" panose="05040102010807070707" pitchFamily="18" charset="2"/>
              <a:buChar char=""/>
            </a:pPr>
            <a:r>
              <a:rPr lang="en-US" sz="1900" dirty="0">
                <a:solidFill>
                  <a:srgbClr val="002060"/>
                </a:solidFill>
              </a:rPr>
              <a:t>After the Second World War Timex continued to produce affordable, durable mechanical watches for the mass market and became very successful. Then in the 1970s and 1980s the American watch and clock industry was devastated by the arrival of cheaper mechanical watches from the Far East as well as the development of digital quartz watches pioneered by Japanese companies. The worldwide Timex workforce of 30,000 fell to a core of just 6,000</a:t>
            </a:r>
            <a:r>
              <a:rPr lang="en-US" sz="1900" dirty="0" smtClean="0">
                <a:solidFill>
                  <a:srgbClr val="002060"/>
                </a:solidFill>
              </a:rPr>
              <a:t>.</a:t>
            </a:r>
            <a:endParaRPr lang="en-US" sz="1900" dirty="0">
              <a:solidFill>
                <a:srgbClr val="002060"/>
              </a:solidFill>
            </a:endParaRPr>
          </a:p>
        </p:txBody>
      </p:sp>
      <p:sp>
        <p:nvSpPr>
          <p:cNvPr id="6" name="Title 1"/>
          <p:cNvSpPr>
            <a:spLocks noGrp="1"/>
          </p:cNvSpPr>
          <p:nvPr>
            <p:ph type="title"/>
          </p:nvPr>
        </p:nvSpPr>
        <p:spPr>
          <a:xfrm>
            <a:off x="35496" y="72008"/>
            <a:ext cx="7848872" cy="548680"/>
          </a:xfrm>
        </p:spPr>
        <p:txBody>
          <a:bodyPr>
            <a:noAutofit/>
          </a:bodyPr>
          <a:lstStyle/>
          <a:p>
            <a:r>
              <a:rPr lang="en-GB" sz="3600" dirty="0" smtClean="0"/>
              <a:t>6.3 </a:t>
            </a:r>
            <a:r>
              <a:rPr lang="en-GB" sz="3600" dirty="0"/>
              <a:t>– </a:t>
            </a:r>
            <a:r>
              <a:rPr lang="en-GB" sz="3600" dirty="0" smtClean="0"/>
              <a:t>The Design Mix – Function</a:t>
            </a:r>
            <a:endParaRPr lang="en-GB" sz="3600" dirty="0"/>
          </a:p>
        </p:txBody>
      </p:sp>
      <p:sp>
        <p:nvSpPr>
          <p:cNvPr id="7" name="Round Same Side Corner Rectangle 6">
            <a:hlinkClick r:id="" action="ppaction://noaction"/>
          </p:cNvPr>
          <p:cNvSpPr/>
          <p:nvPr/>
        </p:nvSpPr>
        <p:spPr>
          <a:xfrm>
            <a:off x="6732240" y="670057"/>
            <a:ext cx="792088" cy="346809"/>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36</a:t>
            </a:r>
            <a:endParaRPr lang="en-GB" sz="1200" b="1" dirty="0">
              <a:latin typeface="Arial" panose="020B0604020202020204" pitchFamily="34" charset="0"/>
              <a:cs typeface="Arial" panose="020B0604020202020204" pitchFamily="34" charset="0"/>
            </a:endParaRPr>
          </a:p>
        </p:txBody>
      </p:sp>
      <p:sp>
        <p:nvSpPr>
          <p:cNvPr id="5" name="Rectangle 9"/>
          <p:cNvSpPr>
            <a:spLocks noChangeArrowheads="1"/>
          </p:cNvSpPr>
          <p:nvPr/>
        </p:nvSpPr>
        <p:spPr bwMode="auto">
          <a:xfrm flipV="1">
            <a:off x="2181225" y="3100118"/>
            <a:ext cx="4783455"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1800" b="0" i="0" u="none" strike="noStrike" cap="none" normalizeH="0" baseline="0" smtClean="0">
                <a:ln>
                  <a:noFill/>
                </a:ln>
                <a:solidFill>
                  <a:schemeClr val="tx1"/>
                </a:solidFill>
                <a:effectLst/>
                <a:latin typeface="Arial" panose="020B0604020202020204" pitchFamily="34" charset="0"/>
              </a:rPr>
              <a:t/>
            </a:r>
            <a:br>
              <a:rPr kumimoji="0" lang="en-GB" altLang="en-US" sz="1800" b="0" i="0" u="none" strike="noStrike" cap="none" normalizeH="0" baseline="0" smtClean="0">
                <a:ln>
                  <a:noFill/>
                </a:ln>
                <a:solidFill>
                  <a:schemeClr val="tx1"/>
                </a:solidFill>
                <a:effectLst/>
                <a:latin typeface="Arial" panose="020B0604020202020204" pitchFamily="34" charset="0"/>
              </a:rPr>
            </a:br>
            <a:endParaRPr kumimoji="0" lang="en-GB" altLang="en-US" sz="1800" b="0" i="0" u="none" strike="noStrike" cap="none" normalizeH="0" baseline="0" smtClean="0">
              <a:ln>
                <a:noFill/>
              </a:ln>
              <a:solidFill>
                <a:schemeClr val="tx1"/>
              </a:solidFill>
              <a:effectLst/>
              <a:latin typeface="Arial" panose="020B0604020202020204" pitchFamily="34" charset="0"/>
            </a:endParaRPr>
          </a:p>
        </p:txBody>
      </p:sp>
      <p:pic>
        <p:nvPicPr>
          <p:cNvPr id="12" name="Picture 4" descr="Image result for timex digital watch"/>
          <p:cNvPicPr>
            <a:picLocks noChangeAspect="1" noChangeArrowheads="1"/>
          </p:cNvPicPr>
          <p:nvPr/>
        </p:nvPicPr>
        <p:blipFill rotWithShape="1">
          <a:blip r:embed="rId3">
            <a:extLst>
              <a:ext uri="{28A0092B-C50C-407E-A947-70E740481C1C}">
                <a14:useLocalDpi xmlns:a14="http://schemas.microsoft.com/office/drawing/2010/main" val="0"/>
              </a:ext>
            </a:extLst>
          </a:blip>
          <a:srcRect l="6808"/>
          <a:stretch/>
        </p:blipFill>
        <p:spPr bwMode="auto">
          <a:xfrm>
            <a:off x="7216331" y="2961837"/>
            <a:ext cx="1656299" cy="1331259"/>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Image result for timex watch"/>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11759" r="11382"/>
          <a:stretch/>
        </p:blipFill>
        <p:spPr bwMode="auto">
          <a:xfrm>
            <a:off x="7092280" y="4315851"/>
            <a:ext cx="1753538" cy="2281501"/>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8" descr="Image result for timex watch mickey mouse"/>
          <p:cNvPicPr>
            <a:picLocks noChangeAspect="1" noChangeArrowheads="1"/>
          </p:cNvPicPr>
          <p:nvPr/>
        </p:nvPicPr>
        <p:blipFill rotWithShape="1">
          <a:blip r:embed="rId5">
            <a:extLst>
              <a:ext uri="{28A0092B-C50C-407E-A947-70E740481C1C}">
                <a14:useLocalDpi xmlns:a14="http://schemas.microsoft.com/office/drawing/2010/main" val="0"/>
              </a:ext>
            </a:extLst>
          </a:blip>
          <a:srcRect l="13438" r="10963"/>
          <a:stretch/>
        </p:blipFill>
        <p:spPr bwMode="auto">
          <a:xfrm>
            <a:off x="7354964" y="1081665"/>
            <a:ext cx="1393500" cy="184327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68424943"/>
      </p:ext>
    </p:extLst>
  </p:cSld>
  <p:clrMapOvr>
    <a:masterClrMapping/>
  </p:clrMapOvr>
  <p:transition advClick="0"/>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96426"/>
            <a:ext cx="6840760" cy="5455340"/>
          </a:xfrm>
          <a:prstGeom prst="rect">
            <a:avLst/>
          </a:prstGeom>
        </p:spPr>
        <p:txBody>
          <a:bodyPr wrap="square">
            <a:spAutoFit/>
          </a:bodyPr>
          <a:lstStyle/>
          <a:p>
            <a:pPr marL="373063" indent="-373063">
              <a:buClr>
                <a:schemeClr val="accent6">
                  <a:lumMod val="50000"/>
                </a:schemeClr>
              </a:buClr>
              <a:buFont typeface="Wingdings 3" panose="05040102010807070707" pitchFamily="18" charset="2"/>
              <a:buChar char=""/>
            </a:pPr>
            <a:r>
              <a:rPr lang="en-US" sz="2050" dirty="0">
                <a:solidFill>
                  <a:srgbClr val="002060"/>
                </a:solidFill>
              </a:rPr>
              <a:t>Instead of folding, Timex regrouped and rebranded as a quality product with a fashionable design, in particular moving into the sports watch market. The company sponsored many events, especially </a:t>
            </a:r>
            <a:r>
              <a:rPr lang="en-US" sz="2050" dirty="0" smtClean="0">
                <a:solidFill>
                  <a:srgbClr val="002060"/>
                </a:solidFill>
              </a:rPr>
              <a:t>athletics.</a:t>
            </a:r>
          </a:p>
          <a:p>
            <a:pPr marL="373063" indent="-373063">
              <a:buClr>
                <a:schemeClr val="accent6">
                  <a:lumMod val="50000"/>
                </a:schemeClr>
              </a:buClr>
              <a:buFont typeface="Wingdings 3" panose="05040102010807070707" pitchFamily="18" charset="2"/>
              <a:buChar char=""/>
            </a:pPr>
            <a:r>
              <a:rPr lang="en-US" sz="2050" dirty="0" smtClean="0">
                <a:solidFill>
                  <a:srgbClr val="002060"/>
                </a:solidFill>
              </a:rPr>
              <a:t>So </a:t>
            </a:r>
            <a:r>
              <a:rPr lang="en-US" sz="2050" dirty="0">
                <a:solidFill>
                  <a:srgbClr val="002060"/>
                </a:solidFill>
              </a:rPr>
              <a:t>successful was Timex that in 2001 the company was voted number one brand name in the U.S. Timex's three core vales are design, durability and performance.</a:t>
            </a:r>
          </a:p>
          <a:p>
            <a:pPr marL="373063" indent="-373063">
              <a:buClr>
                <a:schemeClr val="accent6">
                  <a:lumMod val="50000"/>
                </a:schemeClr>
              </a:buClr>
              <a:buFont typeface="Wingdings 3" panose="05040102010807070707" pitchFamily="18" charset="2"/>
              <a:buChar char=""/>
            </a:pPr>
            <a:r>
              <a:rPr lang="en-US" sz="2050" dirty="0" smtClean="0">
                <a:solidFill>
                  <a:srgbClr val="002060"/>
                </a:solidFill>
              </a:rPr>
              <a:t>Timex is a good example of a successful product that has stayed the same but has adapted to changing technology. The watches are more efficient and up-to-date. Undoubtedly Timex was slow to see the advent of competition from cheaper markets and from quartz watches.</a:t>
            </a:r>
          </a:p>
          <a:p>
            <a:pPr marL="373063" indent="-373063">
              <a:buClr>
                <a:schemeClr val="accent6">
                  <a:lumMod val="50000"/>
                </a:schemeClr>
              </a:buClr>
              <a:buFont typeface="Wingdings 3" panose="05040102010807070707" pitchFamily="18" charset="2"/>
              <a:buChar char=""/>
            </a:pPr>
            <a:r>
              <a:rPr lang="en-US" sz="2050" dirty="0" smtClean="0">
                <a:solidFill>
                  <a:srgbClr val="002060"/>
                </a:solidFill>
              </a:rPr>
              <a:t>Perhaps they failed to spot the increasing material standard of living in many parts of the world, but they were able to regroup, re-brand and re-focus.</a:t>
            </a:r>
          </a:p>
        </p:txBody>
      </p:sp>
      <p:sp>
        <p:nvSpPr>
          <p:cNvPr id="6" name="Title 1"/>
          <p:cNvSpPr>
            <a:spLocks noGrp="1"/>
          </p:cNvSpPr>
          <p:nvPr>
            <p:ph type="title"/>
          </p:nvPr>
        </p:nvSpPr>
        <p:spPr>
          <a:xfrm>
            <a:off x="35496" y="72008"/>
            <a:ext cx="7848872" cy="548680"/>
          </a:xfrm>
        </p:spPr>
        <p:txBody>
          <a:bodyPr>
            <a:noAutofit/>
          </a:bodyPr>
          <a:lstStyle/>
          <a:p>
            <a:r>
              <a:rPr lang="en-GB" sz="3600" dirty="0" smtClean="0"/>
              <a:t>6.3 </a:t>
            </a:r>
            <a:r>
              <a:rPr lang="en-GB" sz="3600" dirty="0"/>
              <a:t>– </a:t>
            </a:r>
            <a:r>
              <a:rPr lang="en-GB" sz="3600" dirty="0" smtClean="0"/>
              <a:t>The Design Mix – Function</a:t>
            </a:r>
            <a:endParaRPr lang="en-GB" sz="3600" dirty="0"/>
          </a:p>
        </p:txBody>
      </p:sp>
      <p:sp>
        <p:nvSpPr>
          <p:cNvPr id="7" name="Round Same Side Corner Rectangle 6">
            <a:hlinkClick r:id="" action="ppaction://noaction"/>
          </p:cNvPr>
          <p:cNvSpPr/>
          <p:nvPr/>
        </p:nvSpPr>
        <p:spPr>
          <a:xfrm>
            <a:off x="6732240" y="670057"/>
            <a:ext cx="792088" cy="346809"/>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36</a:t>
            </a:r>
            <a:endParaRPr lang="en-GB" sz="1200" b="1" dirty="0">
              <a:latin typeface="Arial" panose="020B0604020202020204" pitchFamily="34" charset="0"/>
              <a:cs typeface="Arial" panose="020B0604020202020204" pitchFamily="34" charset="0"/>
            </a:endParaRPr>
          </a:p>
        </p:txBody>
      </p:sp>
      <p:sp>
        <p:nvSpPr>
          <p:cNvPr id="5" name="Rectangle 9"/>
          <p:cNvSpPr>
            <a:spLocks noChangeArrowheads="1"/>
          </p:cNvSpPr>
          <p:nvPr/>
        </p:nvSpPr>
        <p:spPr bwMode="auto">
          <a:xfrm flipV="1">
            <a:off x="2181225" y="3100118"/>
            <a:ext cx="4783455"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1800" b="0" i="0" u="none" strike="noStrike" cap="none" normalizeH="0" baseline="0" smtClean="0">
                <a:ln>
                  <a:noFill/>
                </a:ln>
                <a:solidFill>
                  <a:schemeClr val="tx1"/>
                </a:solidFill>
                <a:effectLst/>
                <a:latin typeface="Arial" panose="020B0604020202020204" pitchFamily="34" charset="0"/>
              </a:rPr>
              <a:t/>
            </a:r>
            <a:br>
              <a:rPr kumimoji="0" lang="en-GB" altLang="en-US" sz="1800" b="0" i="0" u="none" strike="noStrike" cap="none" normalizeH="0" baseline="0" smtClean="0">
                <a:ln>
                  <a:noFill/>
                </a:ln>
                <a:solidFill>
                  <a:schemeClr val="tx1"/>
                </a:solidFill>
                <a:effectLst/>
                <a:latin typeface="Arial" panose="020B0604020202020204" pitchFamily="34" charset="0"/>
              </a:rPr>
            </a:br>
            <a:endParaRPr kumimoji="0" lang="en-GB" altLang="en-US" sz="1800" b="0" i="0" u="none" strike="noStrike" cap="none" normalizeH="0" baseline="0" smtClean="0">
              <a:ln>
                <a:noFill/>
              </a:ln>
              <a:solidFill>
                <a:schemeClr val="tx1"/>
              </a:solidFill>
              <a:effectLst/>
              <a:latin typeface="Arial" panose="020B0604020202020204" pitchFamily="34" charset="0"/>
            </a:endParaRPr>
          </a:p>
        </p:txBody>
      </p:sp>
      <p:pic>
        <p:nvPicPr>
          <p:cNvPr id="8" name="Picture 4" descr="Image result for timex digital watch"/>
          <p:cNvPicPr>
            <a:picLocks noChangeAspect="1" noChangeArrowheads="1"/>
          </p:cNvPicPr>
          <p:nvPr/>
        </p:nvPicPr>
        <p:blipFill rotWithShape="1">
          <a:blip r:embed="rId3">
            <a:extLst>
              <a:ext uri="{28A0092B-C50C-407E-A947-70E740481C1C}">
                <a14:useLocalDpi xmlns:a14="http://schemas.microsoft.com/office/drawing/2010/main" val="0"/>
              </a:ext>
            </a:extLst>
          </a:blip>
          <a:srcRect l="6808"/>
          <a:stretch/>
        </p:blipFill>
        <p:spPr bwMode="auto">
          <a:xfrm>
            <a:off x="7216331" y="2961837"/>
            <a:ext cx="1656299" cy="1331259"/>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6" descr="Image result for timex watch"/>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11759" r="11382"/>
          <a:stretch/>
        </p:blipFill>
        <p:spPr bwMode="auto">
          <a:xfrm>
            <a:off x="7092280" y="4315851"/>
            <a:ext cx="1753538" cy="2281501"/>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8" descr="Image result for timex watch mickey mouse"/>
          <p:cNvPicPr>
            <a:picLocks noChangeAspect="1" noChangeArrowheads="1"/>
          </p:cNvPicPr>
          <p:nvPr/>
        </p:nvPicPr>
        <p:blipFill rotWithShape="1">
          <a:blip r:embed="rId5">
            <a:extLst>
              <a:ext uri="{28A0092B-C50C-407E-A947-70E740481C1C}">
                <a14:useLocalDpi xmlns:a14="http://schemas.microsoft.com/office/drawing/2010/main" val="0"/>
              </a:ext>
            </a:extLst>
          </a:blip>
          <a:srcRect l="13438" r="10963"/>
          <a:stretch/>
        </p:blipFill>
        <p:spPr bwMode="auto">
          <a:xfrm>
            <a:off x="7354964" y="1081665"/>
            <a:ext cx="1393500" cy="184327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23086799"/>
      </p:ext>
    </p:extLst>
  </p:cSld>
  <p:clrMapOvr>
    <a:masterClrMapping/>
  </p:clrMapOvr>
  <p:transition advClick="0"/>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96426"/>
            <a:ext cx="6624736" cy="5632311"/>
          </a:xfrm>
          <a:prstGeom prst="rect">
            <a:avLst/>
          </a:prstGeom>
        </p:spPr>
        <p:txBody>
          <a:bodyPr wrap="square">
            <a:spAutoFit/>
          </a:bodyPr>
          <a:lstStyle/>
          <a:p>
            <a:pPr>
              <a:buClr>
                <a:schemeClr val="accent6">
                  <a:lumMod val="50000"/>
                </a:schemeClr>
              </a:buClr>
            </a:pPr>
            <a:r>
              <a:rPr lang="en-US" dirty="0" smtClean="0">
                <a:solidFill>
                  <a:srgbClr val="FF0000"/>
                </a:solidFill>
              </a:rPr>
              <a:t>Questions</a:t>
            </a:r>
            <a:endParaRPr lang="en-US" dirty="0">
              <a:solidFill>
                <a:srgbClr val="FF0000"/>
              </a:solidFill>
            </a:endParaRPr>
          </a:p>
          <a:p>
            <a:pPr marL="373063" indent="-373063">
              <a:buClr>
                <a:schemeClr val="accent6">
                  <a:lumMod val="50000"/>
                </a:schemeClr>
              </a:buClr>
              <a:buFont typeface="+mj-lt"/>
              <a:buAutoNum type="arabicPeriod"/>
            </a:pPr>
            <a:r>
              <a:rPr lang="en-US" dirty="0" smtClean="0">
                <a:solidFill>
                  <a:srgbClr val="FF0000"/>
                </a:solidFill>
              </a:rPr>
              <a:t>In </a:t>
            </a:r>
            <a:r>
              <a:rPr lang="en-US" dirty="0">
                <a:solidFill>
                  <a:srgbClr val="FF0000"/>
                </a:solidFill>
              </a:rPr>
              <a:t>2008 Timex signed a four year deal to become the official timekeeper of the INC New York Marathon. What is the purpose of such </a:t>
            </a:r>
            <a:r>
              <a:rPr lang="en-US" dirty="0" smtClean="0">
                <a:solidFill>
                  <a:srgbClr val="FF0000"/>
                </a:solidFill>
              </a:rPr>
              <a:t>deals?</a:t>
            </a:r>
          </a:p>
          <a:p>
            <a:pPr marL="360363">
              <a:buClr>
                <a:schemeClr val="accent6">
                  <a:lumMod val="50000"/>
                </a:schemeClr>
              </a:buClr>
            </a:pPr>
            <a:r>
              <a:rPr lang="en-US" dirty="0" smtClean="0">
                <a:solidFill>
                  <a:srgbClr val="FF0000"/>
                </a:solidFill>
              </a:rPr>
              <a:t>After the shock of losing market share to Japanese firms Timex increased its efforts on product quality. Longer battery life, more durable gold plating, greater accuracy and more water resistant styles were some of the improvements made. New quartz analogue movements were created, using fewer components and reducing overall production time and costs.</a:t>
            </a:r>
          </a:p>
          <a:p>
            <a:pPr marL="373063" indent="-373063">
              <a:buClr>
                <a:schemeClr val="accent6">
                  <a:lumMod val="50000"/>
                </a:schemeClr>
              </a:buClr>
              <a:buFont typeface="+mj-lt"/>
              <a:buAutoNum type="arabicPeriod" startAt="2"/>
            </a:pPr>
            <a:r>
              <a:rPr lang="en-US" dirty="0" smtClean="0">
                <a:solidFill>
                  <a:srgbClr val="FF0000"/>
                </a:solidFill>
              </a:rPr>
              <a:t>Explain </a:t>
            </a:r>
            <a:r>
              <a:rPr lang="en-US" dirty="0">
                <a:solidFill>
                  <a:srgbClr val="FF0000"/>
                </a:solidFill>
              </a:rPr>
              <a:t>why these changes were needed. How could these changes lead to greater efficiency in the future?</a:t>
            </a:r>
          </a:p>
          <a:p>
            <a:pPr marL="373063" indent="-373063">
              <a:buClr>
                <a:schemeClr val="accent6">
                  <a:lumMod val="50000"/>
                </a:schemeClr>
              </a:buClr>
              <a:buFont typeface="+mj-lt"/>
              <a:buAutoNum type="arabicPeriod" startAt="2"/>
            </a:pPr>
            <a:r>
              <a:rPr lang="en-US" dirty="0" smtClean="0">
                <a:solidFill>
                  <a:srgbClr val="FF0000"/>
                </a:solidFill>
              </a:rPr>
              <a:t>Was </a:t>
            </a:r>
            <a:r>
              <a:rPr lang="en-US" dirty="0">
                <a:solidFill>
                  <a:srgbClr val="FF0000"/>
                </a:solidFill>
              </a:rPr>
              <a:t>Timex's response to competition a change of product or a change in the way the product was made (product or process innovation)? Explain your answer carefully</a:t>
            </a:r>
            <a:r>
              <a:rPr lang="en-US" dirty="0" smtClean="0">
                <a:solidFill>
                  <a:srgbClr val="FF0000"/>
                </a:solidFill>
              </a:rPr>
              <a:t>.</a:t>
            </a:r>
          </a:p>
          <a:p>
            <a:pPr marL="373063" indent="-373063">
              <a:buClr>
                <a:schemeClr val="accent6">
                  <a:lumMod val="50000"/>
                </a:schemeClr>
              </a:buClr>
              <a:buFont typeface="+mj-lt"/>
              <a:buAutoNum type="arabicPeriod" startAt="2"/>
            </a:pPr>
            <a:r>
              <a:rPr lang="en-US" dirty="0" smtClean="0">
                <a:solidFill>
                  <a:srgbClr val="FF0000"/>
                </a:solidFill>
              </a:rPr>
              <a:t>Timex </a:t>
            </a:r>
            <a:r>
              <a:rPr lang="en-US" dirty="0">
                <a:solidFill>
                  <a:srgbClr val="FF0000"/>
                </a:solidFill>
              </a:rPr>
              <a:t>has recently launched a range of fashion watches. Is this the way forward for the firm?</a:t>
            </a:r>
          </a:p>
          <a:p>
            <a:pPr>
              <a:buClr>
                <a:schemeClr val="accent6">
                  <a:lumMod val="50000"/>
                </a:schemeClr>
              </a:buClr>
            </a:pPr>
            <a:r>
              <a:rPr lang="en-US" b="1" dirty="0">
                <a:solidFill>
                  <a:srgbClr val="FF0000"/>
                </a:solidFill>
              </a:rPr>
              <a:t>For discussion</a:t>
            </a:r>
            <a:r>
              <a:rPr lang="en-US" dirty="0">
                <a:solidFill>
                  <a:srgbClr val="FF0000"/>
                </a:solidFill>
              </a:rPr>
              <a:t>: Will watches become obsolete as iPhones and hand held computers render them unnecessary? </a:t>
            </a:r>
          </a:p>
        </p:txBody>
      </p:sp>
      <p:sp>
        <p:nvSpPr>
          <p:cNvPr id="6" name="Title 1"/>
          <p:cNvSpPr>
            <a:spLocks noGrp="1"/>
          </p:cNvSpPr>
          <p:nvPr>
            <p:ph type="title"/>
          </p:nvPr>
        </p:nvSpPr>
        <p:spPr>
          <a:xfrm>
            <a:off x="35496" y="72008"/>
            <a:ext cx="7848872" cy="548680"/>
          </a:xfrm>
        </p:spPr>
        <p:txBody>
          <a:bodyPr>
            <a:noAutofit/>
          </a:bodyPr>
          <a:lstStyle/>
          <a:p>
            <a:r>
              <a:rPr lang="en-GB" sz="3600" dirty="0" smtClean="0"/>
              <a:t>6.3 </a:t>
            </a:r>
            <a:r>
              <a:rPr lang="en-GB" sz="3600" dirty="0"/>
              <a:t>– </a:t>
            </a:r>
            <a:r>
              <a:rPr lang="en-GB" sz="3600" dirty="0" smtClean="0"/>
              <a:t>The Design Mix – Function</a:t>
            </a:r>
            <a:endParaRPr lang="en-GB" sz="3600" dirty="0"/>
          </a:p>
        </p:txBody>
      </p:sp>
      <p:sp>
        <p:nvSpPr>
          <p:cNvPr id="7" name="Round Same Side Corner Rectangle 6">
            <a:hlinkClick r:id="" action="ppaction://noaction"/>
          </p:cNvPr>
          <p:cNvSpPr/>
          <p:nvPr/>
        </p:nvSpPr>
        <p:spPr>
          <a:xfrm>
            <a:off x="6732240" y="670057"/>
            <a:ext cx="792088" cy="346809"/>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36</a:t>
            </a:r>
            <a:endParaRPr lang="en-GB" sz="1200" b="1" dirty="0">
              <a:latin typeface="Arial" panose="020B0604020202020204" pitchFamily="34" charset="0"/>
              <a:cs typeface="Arial" panose="020B0604020202020204" pitchFamily="34" charset="0"/>
            </a:endParaRPr>
          </a:p>
        </p:txBody>
      </p:sp>
      <p:sp>
        <p:nvSpPr>
          <p:cNvPr id="5" name="Rectangle 9"/>
          <p:cNvSpPr>
            <a:spLocks noChangeArrowheads="1"/>
          </p:cNvSpPr>
          <p:nvPr/>
        </p:nvSpPr>
        <p:spPr bwMode="auto">
          <a:xfrm flipV="1">
            <a:off x="2181225" y="3100118"/>
            <a:ext cx="4783455"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1800" b="0" i="0" u="none" strike="noStrike" cap="none" normalizeH="0" baseline="0" smtClean="0">
                <a:ln>
                  <a:noFill/>
                </a:ln>
                <a:solidFill>
                  <a:schemeClr val="tx1"/>
                </a:solidFill>
                <a:effectLst/>
                <a:latin typeface="Arial" panose="020B0604020202020204" pitchFamily="34" charset="0"/>
              </a:rPr>
              <a:t/>
            </a:r>
            <a:br>
              <a:rPr kumimoji="0" lang="en-GB" altLang="en-US" sz="1800" b="0" i="0" u="none" strike="noStrike" cap="none" normalizeH="0" baseline="0" smtClean="0">
                <a:ln>
                  <a:noFill/>
                </a:ln>
                <a:solidFill>
                  <a:schemeClr val="tx1"/>
                </a:solidFill>
                <a:effectLst/>
                <a:latin typeface="Arial" panose="020B0604020202020204" pitchFamily="34" charset="0"/>
              </a:rPr>
            </a:br>
            <a:endParaRPr kumimoji="0" lang="en-GB" altLang="en-US" sz="1800" b="0" i="0" u="none" strike="noStrike" cap="none" normalizeH="0" baseline="0" smtClean="0">
              <a:ln>
                <a:noFill/>
              </a:ln>
              <a:solidFill>
                <a:schemeClr val="tx1"/>
              </a:solidFill>
              <a:effectLst/>
              <a:latin typeface="Arial" panose="020B0604020202020204" pitchFamily="34" charset="0"/>
            </a:endParaRPr>
          </a:p>
        </p:txBody>
      </p:sp>
      <p:pic>
        <p:nvPicPr>
          <p:cNvPr id="8196" name="Picture 4" descr="Image result for timex digital watch"/>
          <p:cNvPicPr>
            <a:picLocks noChangeAspect="1" noChangeArrowheads="1"/>
          </p:cNvPicPr>
          <p:nvPr/>
        </p:nvPicPr>
        <p:blipFill rotWithShape="1">
          <a:blip r:embed="rId3">
            <a:extLst>
              <a:ext uri="{28A0092B-C50C-407E-A947-70E740481C1C}">
                <a14:useLocalDpi xmlns:a14="http://schemas.microsoft.com/office/drawing/2010/main" val="0"/>
              </a:ext>
            </a:extLst>
          </a:blip>
          <a:srcRect l="6808"/>
          <a:stretch/>
        </p:blipFill>
        <p:spPr bwMode="auto">
          <a:xfrm>
            <a:off x="7216331" y="2961837"/>
            <a:ext cx="1656299" cy="1331259"/>
          </a:xfrm>
          <a:prstGeom prst="rect">
            <a:avLst/>
          </a:prstGeom>
          <a:noFill/>
          <a:extLst>
            <a:ext uri="{909E8E84-426E-40DD-AFC4-6F175D3DCCD1}">
              <a14:hiddenFill xmlns:a14="http://schemas.microsoft.com/office/drawing/2010/main">
                <a:solidFill>
                  <a:srgbClr val="FFFFFF"/>
                </a:solidFill>
              </a14:hiddenFill>
            </a:ext>
          </a:extLst>
        </p:spPr>
      </p:pic>
      <p:pic>
        <p:nvPicPr>
          <p:cNvPr id="8198" name="Picture 6" descr="Image result for timex watch"/>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11759" r="11382"/>
          <a:stretch/>
        </p:blipFill>
        <p:spPr bwMode="auto">
          <a:xfrm>
            <a:off x="7092280" y="4437112"/>
            <a:ext cx="1753538" cy="2160240"/>
          </a:xfrm>
          <a:prstGeom prst="rect">
            <a:avLst/>
          </a:prstGeom>
          <a:noFill/>
          <a:extLst>
            <a:ext uri="{909E8E84-426E-40DD-AFC4-6F175D3DCCD1}">
              <a14:hiddenFill xmlns:a14="http://schemas.microsoft.com/office/drawing/2010/main">
                <a:solidFill>
                  <a:srgbClr val="FFFFFF"/>
                </a:solidFill>
              </a14:hiddenFill>
            </a:ext>
          </a:extLst>
        </p:spPr>
      </p:pic>
      <p:pic>
        <p:nvPicPr>
          <p:cNvPr id="8200" name="Picture 8" descr="Image result for timex watch mickey mouse"/>
          <p:cNvPicPr>
            <a:picLocks noChangeAspect="1" noChangeArrowheads="1"/>
          </p:cNvPicPr>
          <p:nvPr/>
        </p:nvPicPr>
        <p:blipFill rotWithShape="1">
          <a:blip r:embed="rId5">
            <a:extLst>
              <a:ext uri="{28A0092B-C50C-407E-A947-70E740481C1C}">
                <a14:useLocalDpi xmlns:a14="http://schemas.microsoft.com/office/drawing/2010/main" val="0"/>
              </a:ext>
            </a:extLst>
          </a:blip>
          <a:srcRect l="13438" r="10963"/>
          <a:stretch/>
        </p:blipFill>
        <p:spPr bwMode="auto">
          <a:xfrm>
            <a:off x="7354964" y="1081665"/>
            <a:ext cx="1393500" cy="184327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19461958"/>
      </p:ext>
    </p:extLst>
  </p:cSld>
  <p:clrMapOvr>
    <a:masterClrMapping/>
  </p:clrMapOvr>
  <p:transition advClick="0"/>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19" y="1124744"/>
            <a:ext cx="8568953" cy="5683607"/>
          </a:xfrm>
          <a:prstGeom prst="rect">
            <a:avLst/>
          </a:prstGeom>
        </p:spPr>
        <p:txBody>
          <a:bodyPr wrap="square">
            <a:spAutoFit/>
          </a:bodyPr>
          <a:lstStyle/>
          <a:p>
            <a:pPr marL="457200" indent="-457200">
              <a:spcAft>
                <a:spcPts val="400"/>
              </a:spcAft>
              <a:buClr>
                <a:schemeClr val="accent6">
                  <a:lumMod val="50000"/>
                </a:schemeClr>
              </a:buClr>
              <a:buFont typeface="+mj-lt"/>
              <a:buAutoNum type="arabicPeriod" startAt="4"/>
              <a:tabLst>
                <a:tab pos="8345488" algn="r"/>
              </a:tabLst>
            </a:pPr>
            <a:r>
              <a:rPr lang="en-US" sz="2000" dirty="0" smtClean="0">
                <a:solidFill>
                  <a:srgbClr val="FF0000"/>
                </a:solidFill>
              </a:rPr>
              <a:t>(</a:t>
            </a:r>
            <a:r>
              <a:rPr lang="en-US" sz="2000" dirty="0">
                <a:solidFill>
                  <a:srgbClr val="FF0000"/>
                </a:solidFill>
              </a:rPr>
              <a:t>a) French fashion designer, Jean Paul </a:t>
            </a:r>
            <a:r>
              <a:rPr lang="en-US" sz="2000" dirty="0" err="1">
                <a:solidFill>
                  <a:srgbClr val="FF0000"/>
                </a:solidFill>
              </a:rPr>
              <a:t>Gaultier</a:t>
            </a:r>
            <a:r>
              <a:rPr lang="en-US" sz="2000" dirty="0">
                <a:solidFill>
                  <a:srgbClr val="FF0000"/>
                </a:solidFill>
              </a:rPr>
              <a:t>, produces one-off designs of </a:t>
            </a:r>
            <a:r>
              <a:rPr lang="en-US" sz="2000" dirty="0" smtClean="0">
                <a:solidFill>
                  <a:srgbClr val="FF0000"/>
                </a:solidFill>
              </a:rPr>
              <a:t>clothing for </a:t>
            </a:r>
            <a:r>
              <a:rPr lang="en-US" sz="2000" dirty="0">
                <a:solidFill>
                  <a:srgbClr val="FF0000"/>
                </a:solidFill>
              </a:rPr>
              <a:t>fashion shows, films and celebrities such as </a:t>
            </a:r>
            <a:r>
              <a:rPr lang="en-US" sz="2000" dirty="0" smtClean="0">
                <a:solidFill>
                  <a:srgbClr val="FF0000"/>
                </a:solidFill>
              </a:rPr>
              <a:t>Madonna.</a:t>
            </a:r>
            <a:br>
              <a:rPr lang="en-US" sz="2000" dirty="0" smtClean="0">
                <a:solidFill>
                  <a:srgbClr val="FF0000"/>
                </a:solidFill>
              </a:rPr>
            </a:br>
            <a:r>
              <a:rPr lang="en-US" sz="2000" dirty="0" smtClean="0">
                <a:solidFill>
                  <a:srgbClr val="FF0000"/>
                </a:solidFill>
              </a:rPr>
              <a:t>Which </a:t>
            </a:r>
            <a:r>
              <a:rPr lang="en-US" sz="2000" dirty="0">
                <a:solidFill>
                  <a:srgbClr val="FF0000"/>
                </a:solidFill>
              </a:rPr>
              <a:t>aspect of the design mix would be the most important for his </a:t>
            </a:r>
            <a:r>
              <a:rPr lang="en-US" sz="2000" dirty="0" smtClean="0">
                <a:solidFill>
                  <a:srgbClr val="FF0000"/>
                </a:solidFill>
              </a:rPr>
              <a:t>one-off designs?	(</a:t>
            </a:r>
            <a:r>
              <a:rPr lang="en-US" sz="2000" dirty="0">
                <a:solidFill>
                  <a:srgbClr val="FF0000"/>
                </a:solidFill>
              </a:rPr>
              <a:t>1)</a:t>
            </a:r>
          </a:p>
          <a:p>
            <a:pPr marL="896938" indent="-457200">
              <a:spcAft>
                <a:spcPts val="400"/>
              </a:spcAft>
              <a:buClr>
                <a:schemeClr val="accent6">
                  <a:lumMod val="50000"/>
                </a:schemeClr>
              </a:buClr>
              <a:buFont typeface="+mj-lt"/>
              <a:buAutoNum type="alphaUcPeriod"/>
              <a:tabLst>
                <a:tab pos="8345488" algn="r"/>
              </a:tabLst>
            </a:pPr>
            <a:r>
              <a:rPr lang="en-US" sz="2000" dirty="0" smtClean="0">
                <a:solidFill>
                  <a:srgbClr val="FF0000"/>
                </a:solidFill>
              </a:rPr>
              <a:t>Efficiency</a:t>
            </a:r>
            <a:endParaRPr lang="en-US" sz="2000" dirty="0">
              <a:solidFill>
                <a:srgbClr val="FF0000"/>
              </a:solidFill>
            </a:endParaRPr>
          </a:p>
          <a:p>
            <a:pPr marL="896938" indent="-457200">
              <a:spcAft>
                <a:spcPts val="400"/>
              </a:spcAft>
              <a:buClr>
                <a:schemeClr val="accent6">
                  <a:lumMod val="50000"/>
                </a:schemeClr>
              </a:buClr>
              <a:buFont typeface="+mj-lt"/>
              <a:buAutoNum type="alphaUcPeriod"/>
              <a:tabLst>
                <a:tab pos="8345488" algn="r"/>
              </a:tabLst>
            </a:pPr>
            <a:r>
              <a:rPr lang="en-US" sz="2000" dirty="0" smtClean="0">
                <a:solidFill>
                  <a:srgbClr val="FF0000"/>
                </a:solidFill>
              </a:rPr>
              <a:t>Aesthetics</a:t>
            </a:r>
            <a:endParaRPr lang="en-US" sz="2000" dirty="0">
              <a:solidFill>
                <a:srgbClr val="FF0000"/>
              </a:solidFill>
            </a:endParaRPr>
          </a:p>
          <a:p>
            <a:pPr marL="896938" indent="-457200">
              <a:spcAft>
                <a:spcPts val="400"/>
              </a:spcAft>
              <a:buClr>
                <a:schemeClr val="accent6">
                  <a:lumMod val="50000"/>
                </a:schemeClr>
              </a:buClr>
              <a:buFont typeface="+mj-lt"/>
              <a:buAutoNum type="alphaUcPeriod"/>
              <a:tabLst>
                <a:tab pos="8345488" algn="r"/>
              </a:tabLst>
            </a:pPr>
            <a:r>
              <a:rPr lang="en-US" sz="2000" dirty="0" smtClean="0">
                <a:solidFill>
                  <a:srgbClr val="FF0000"/>
                </a:solidFill>
              </a:rPr>
              <a:t>Economic </a:t>
            </a:r>
            <a:r>
              <a:rPr lang="en-US" sz="2000" dirty="0">
                <a:solidFill>
                  <a:srgbClr val="FF0000"/>
                </a:solidFill>
              </a:rPr>
              <a:t>manufacture</a:t>
            </a:r>
          </a:p>
          <a:p>
            <a:pPr marL="896938" indent="-457200">
              <a:spcAft>
                <a:spcPts val="400"/>
              </a:spcAft>
              <a:buClr>
                <a:schemeClr val="accent6">
                  <a:lumMod val="50000"/>
                </a:schemeClr>
              </a:buClr>
              <a:buFont typeface="+mj-lt"/>
              <a:buAutoNum type="alphaUcPeriod"/>
              <a:tabLst>
                <a:tab pos="8345488" algn="r"/>
              </a:tabLst>
            </a:pPr>
            <a:r>
              <a:rPr lang="en-US" sz="2000" dirty="0" smtClean="0">
                <a:solidFill>
                  <a:srgbClr val="FF0000"/>
                </a:solidFill>
              </a:rPr>
              <a:t>Function</a:t>
            </a:r>
          </a:p>
          <a:p>
            <a:pPr marL="439738">
              <a:spcAft>
                <a:spcPts val="400"/>
              </a:spcAft>
              <a:buClr>
                <a:schemeClr val="accent6">
                  <a:lumMod val="50000"/>
                </a:schemeClr>
              </a:buClr>
              <a:tabLst>
                <a:tab pos="8345488" algn="r"/>
              </a:tabLst>
            </a:pPr>
            <a:r>
              <a:rPr lang="en-US" sz="2000" dirty="0" smtClean="0">
                <a:solidFill>
                  <a:srgbClr val="FF0000"/>
                </a:solidFill>
              </a:rPr>
              <a:t>Answer </a:t>
            </a:r>
            <a:r>
              <a:rPr lang="en-US" sz="2000" dirty="0">
                <a:solidFill>
                  <a:srgbClr val="FF0000"/>
                </a:solidFill>
              </a:rPr>
              <a:t>[   </a:t>
            </a:r>
            <a:r>
              <a:rPr lang="en-US" sz="2000" dirty="0" smtClean="0">
                <a:solidFill>
                  <a:srgbClr val="FF0000"/>
                </a:solidFill>
              </a:rPr>
              <a:t>]</a:t>
            </a:r>
          </a:p>
          <a:p>
            <a:pPr>
              <a:spcAft>
                <a:spcPts val="400"/>
              </a:spcAft>
              <a:buClr>
                <a:schemeClr val="accent6">
                  <a:lumMod val="50000"/>
                </a:schemeClr>
              </a:buClr>
            </a:pPr>
            <a:r>
              <a:rPr lang="en-US" sz="2000" dirty="0" smtClean="0">
                <a:solidFill>
                  <a:srgbClr val="FF0000"/>
                </a:solidFill>
              </a:rPr>
              <a:t>(</a:t>
            </a:r>
            <a:r>
              <a:rPr lang="en-US" sz="2000" dirty="0">
                <a:solidFill>
                  <a:srgbClr val="FF0000"/>
                </a:solidFill>
              </a:rPr>
              <a:t>b) Explain why this answer is </a:t>
            </a:r>
            <a:r>
              <a:rPr lang="en-US" sz="2000" dirty="0" smtClean="0">
                <a:solidFill>
                  <a:srgbClr val="FF0000"/>
                </a:solidFill>
              </a:rPr>
              <a:t>correct.</a:t>
            </a:r>
            <a:r>
              <a:rPr lang="en-US" sz="2000" dirty="0">
                <a:solidFill>
                  <a:srgbClr val="FF0000"/>
                </a:solidFill>
              </a:rPr>
              <a:t>	(3)</a:t>
            </a:r>
          </a:p>
          <a:p>
            <a:pPr marL="360363" indent="-360363">
              <a:spcAft>
                <a:spcPts val="400"/>
              </a:spcAft>
              <a:buClr>
                <a:schemeClr val="accent6">
                  <a:lumMod val="50000"/>
                </a:schemeClr>
              </a:buClr>
              <a:buFont typeface="Wingdings 3" panose="05040102010807070707" pitchFamily="18" charset="2"/>
              <a:buChar char=""/>
              <a:tabLst>
                <a:tab pos="8345488" algn="r"/>
              </a:tabLst>
            </a:pPr>
            <a:r>
              <a:rPr lang="en-US" sz="2000" dirty="0" smtClean="0">
                <a:solidFill>
                  <a:srgbClr val="FF0000"/>
                </a:solidFill>
              </a:rPr>
              <a:t>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a:t>
            </a:r>
            <a:r>
              <a:rPr lang="en-US" sz="2000" b="1" dirty="0" smtClean="0">
                <a:solidFill>
                  <a:srgbClr val="FF0000"/>
                </a:solidFill>
              </a:rPr>
              <a:t>(</a:t>
            </a:r>
            <a:r>
              <a:rPr lang="en-US" sz="2000" b="1" dirty="0">
                <a:solidFill>
                  <a:srgbClr val="FF0000"/>
                </a:solidFill>
              </a:rPr>
              <a:t>Total for Question 4 = 4 marks)</a:t>
            </a:r>
            <a:endParaRPr lang="en-US" sz="2000" dirty="0">
              <a:solidFill>
                <a:srgbClr val="FF0000"/>
              </a:solidFill>
            </a:endParaRPr>
          </a:p>
        </p:txBody>
      </p:sp>
      <p:sp>
        <p:nvSpPr>
          <p:cNvPr id="6" name="Title 1"/>
          <p:cNvSpPr>
            <a:spLocks noGrp="1"/>
          </p:cNvSpPr>
          <p:nvPr>
            <p:ph type="title"/>
          </p:nvPr>
        </p:nvSpPr>
        <p:spPr>
          <a:xfrm>
            <a:off x="35496" y="72008"/>
            <a:ext cx="7704856" cy="548680"/>
          </a:xfrm>
        </p:spPr>
        <p:txBody>
          <a:bodyPr>
            <a:noAutofit/>
          </a:bodyPr>
          <a:lstStyle/>
          <a:p>
            <a:r>
              <a:rPr lang="en-GB" sz="4000" dirty="0" smtClean="0"/>
              <a:t>6 – Exam Questions – January 2014</a:t>
            </a:r>
            <a:endParaRPr lang="en-GB" sz="3600" dirty="0"/>
          </a:p>
        </p:txBody>
      </p:sp>
      <p:sp>
        <p:nvSpPr>
          <p:cNvPr id="8" name="TextBox 7">
            <a:hlinkClick r:id="rId3" action="ppaction://hlinkfile"/>
          </p:cNvPr>
          <p:cNvSpPr txBox="1"/>
          <p:nvPr/>
        </p:nvSpPr>
        <p:spPr>
          <a:xfrm>
            <a:off x="8317695" y="1111441"/>
            <a:ext cx="576064" cy="830997"/>
          </a:xfrm>
          <a:prstGeom prst="rect">
            <a:avLst/>
          </a:prstGeom>
          <a:noFill/>
        </p:spPr>
        <p:txBody>
          <a:bodyPr wrap="square" rtlCol="0">
            <a:spAutoFit/>
          </a:bodyPr>
          <a:lstStyle/>
          <a:p>
            <a:r>
              <a:rPr lang="en-GB" sz="48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2016632177"/>
      </p:ext>
    </p:extLst>
  </p:cSld>
  <p:clrMapOvr>
    <a:masterClrMapping/>
  </p:clrMapOvr>
  <p:transition advClick="0"/>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35496" y="72008"/>
            <a:ext cx="7704856" cy="548680"/>
          </a:xfrm>
        </p:spPr>
        <p:txBody>
          <a:bodyPr>
            <a:noAutofit/>
          </a:bodyPr>
          <a:lstStyle/>
          <a:p>
            <a:r>
              <a:rPr lang="en-GB" sz="4000" dirty="0" smtClean="0"/>
              <a:t>6 – Exam Questions – January 2014</a:t>
            </a:r>
            <a:endParaRPr lang="en-GB" sz="3600" dirty="0"/>
          </a:p>
        </p:txBody>
      </p:sp>
      <p:graphicFrame>
        <p:nvGraphicFramePr>
          <p:cNvPr id="7" name="Table 6"/>
          <p:cNvGraphicFramePr>
            <a:graphicFrameLocks noGrp="1"/>
          </p:cNvGraphicFramePr>
          <p:nvPr>
            <p:extLst>
              <p:ext uri="{D42A27DB-BD31-4B8C-83A1-F6EECF244321}">
                <p14:modId xmlns:p14="http://schemas.microsoft.com/office/powerpoint/2010/main" val="3797673350"/>
              </p:ext>
            </p:extLst>
          </p:nvPr>
        </p:nvGraphicFramePr>
        <p:xfrm>
          <a:off x="323528" y="1124744"/>
          <a:ext cx="8496945" cy="5486908"/>
        </p:xfrm>
        <a:graphic>
          <a:graphicData uri="http://schemas.openxmlformats.org/drawingml/2006/table">
            <a:tbl>
              <a:tblPr firstRow="1" bandRow="1">
                <a:tableStyleId>{5C22544A-7EE6-4342-B048-85BDC9FD1C3A}</a:tableStyleId>
              </a:tblPr>
              <a:tblGrid>
                <a:gridCol w="648072"/>
                <a:gridCol w="6984776"/>
                <a:gridCol w="864097"/>
              </a:tblGrid>
              <a:tr h="370840">
                <a:tc>
                  <a:txBody>
                    <a:bodyPr/>
                    <a:lstStyle/>
                    <a:p>
                      <a:r>
                        <a:rPr lang="en-GB" sz="1570" dirty="0" smtClean="0">
                          <a:latin typeface="Arial" panose="020B0604020202020204" pitchFamily="34" charset="0"/>
                          <a:cs typeface="Arial" panose="020B0604020202020204" pitchFamily="34" charset="0"/>
                        </a:rPr>
                        <a:t>4 (a)</a:t>
                      </a:r>
                      <a:endParaRPr lang="en-GB" sz="1570" dirty="0">
                        <a:latin typeface="Arial" panose="020B0604020202020204" pitchFamily="34" charset="0"/>
                        <a:cs typeface="Arial" panose="020B0604020202020204" pitchFamily="34" charset="0"/>
                      </a:endParaRPr>
                    </a:p>
                  </a:txBody>
                  <a:tcPr/>
                </a:tc>
                <a:tc>
                  <a:txBody>
                    <a:bodyPr/>
                    <a:lstStyle/>
                    <a:p>
                      <a:r>
                        <a:rPr kumimoji="0" lang="en-US" sz="1570" b="0" i="0" u="none" strike="noStrike" kern="1200" baseline="0" dirty="0" smtClean="0">
                          <a:solidFill>
                            <a:schemeClr val="lt1"/>
                          </a:solidFill>
                          <a:latin typeface="Arial" panose="020B0604020202020204" pitchFamily="34" charset="0"/>
                          <a:ea typeface="+mn-ea"/>
                          <a:cs typeface="Arial" panose="020B0604020202020204" pitchFamily="34" charset="0"/>
                        </a:rPr>
                        <a:t>Answer: B (Aesthetics)	</a:t>
                      </a:r>
                    </a:p>
                  </a:txBody>
                  <a:tcPr/>
                </a:tc>
                <a:tc>
                  <a:txBody>
                    <a:bodyPr/>
                    <a:lstStyle/>
                    <a:p>
                      <a:pPr algn="ctr"/>
                      <a:r>
                        <a:rPr lang="en-GB" sz="1570" b="0" dirty="0" smtClean="0">
                          <a:latin typeface="Arial" panose="020B0604020202020204" pitchFamily="34" charset="0"/>
                          <a:cs typeface="Arial" panose="020B0604020202020204" pitchFamily="34" charset="0"/>
                        </a:rPr>
                        <a:t>1 mark</a:t>
                      </a:r>
                      <a:endParaRPr lang="en-GB" sz="1570" b="0" dirty="0">
                        <a:latin typeface="Arial" panose="020B0604020202020204" pitchFamily="34" charset="0"/>
                        <a:cs typeface="Arial" panose="020B0604020202020204" pitchFamily="34" charset="0"/>
                      </a:endParaRPr>
                    </a:p>
                  </a:txBody>
                  <a:tcPr/>
                </a:tc>
              </a:tr>
              <a:tr h="370840">
                <a:tc>
                  <a:txBody>
                    <a:bodyPr/>
                    <a:lstStyle/>
                    <a:p>
                      <a:r>
                        <a:rPr lang="en-GB" sz="1570" dirty="0" smtClean="0">
                          <a:latin typeface="Arial" panose="020B0604020202020204" pitchFamily="34" charset="0"/>
                          <a:cs typeface="Arial" panose="020B0604020202020204" pitchFamily="34" charset="0"/>
                        </a:rPr>
                        <a:t>4(b)</a:t>
                      </a:r>
                      <a:endParaRPr lang="en-GB" sz="1570" dirty="0">
                        <a:latin typeface="Arial" panose="020B0604020202020204" pitchFamily="34" charset="0"/>
                        <a:cs typeface="Arial" panose="020B0604020202020204" pitchFamily="34" charset="0"/>
                      </a:endParaRPr>
                    </a:p>
                  </a:txBody>
                  <a:tcPr/>
                </a:tc>
                <a:tc>
                  <a:txBody>
                    <a:bodyPr/>
                    <a:lstStyle/>
                    <a:p>
                      <a:r>
                        <a:rPr kumimoji="0" lang="en-US" sz="1570" b="1" i="0" u="none" strike="noStrike" kern="1200" baseline="0" dirty="0" smtClean="0">
                          <a:solidFill>
                            <a:schemeClr val="dk1"/>
                          </a:solidFill>
                          <a:latin typeface="Arial" panose="020B0604020202020204" pitchFamily="34" charset="0"/>
                          <a:ea typeface="+mn-ea"/>
                          <a:cs typeface="Arial" panose="020B0604020202020204" pitchFamily="34" charset="0"/>
                        </a:rPr>
                        <a:t>Explain why this answer is correct: </a:t>
                      </a:r>
                      <a:endParaRPr kumimoji="0" lang="en-US" sz="1570" b="0" i="0" u="none" strike="noStrike" kern="1200" baseline="0" dirty="0" smtClean="0">
                        <a:solidFill>
                          <a:schemeClr val="dk1"/>
                        </a:solidFill>
                        <a:latin typeface="Arial" panose="020B0604020202020204" pitchFamily="34" charset="0"/>
                        <a:ea typeface="+mn-ea"/>
                        <a:cs typeface="Arial" panose="020B0604020202020204" pitchFamily="34" charset="0"/>
                      </a:endParaRPr>
                    </a:p>
                    <a:p>
                      <a:pPr marL="285750" indent="-285750">
                        <a:buFont typeface="Arial" panose="020B0604020202020204" pitchFamily="34" charset="0"/>
                        <a:buChar char="•"/>
                      </a:pPr>
                      <a:r>
                        <a:rPr kumimoji="0" lang="en-US" sz="1570" b="0" i="0" u="none" strike="noStrike" kern="1200" baseline="0" dirty="0" smtClean="0">
                          <a:solidFill>
                            <a:schemeClr val="dk1"/>
                          </a:solidFill>
                          <a:latin typeface="Arial" panose="020B0604020202020204" pitchFamily="34" charset="0"/>
                          <a:ea typeface="+mn-ea"/>
                          <a:cs typeface="Arial" panose="020B0604020202020204" pitchFamily="34" charset="0"/>
                        </a:rPr>
                        <a:t>Design Mix refers to the proportions in which the function, aesthetics and economic manufacture are combined in the overall design (1 mark) </a:t>
                      </a:r>
                    </a:p>
                    <a:p>
                      <a:pPr marL="285750" indent="-285750">
                        <a:buFont typeface="Arial" panose="020B0604020202020204" pitchFamily="34" charset="0"/>
                        <a:buChar char="•"/>
                      </a:pPr>
                      <a:r>
                        <a:rPr kumimoji="0" lang="en-US" sz="1570" b="0" i="0" u="none" strike="noStrike" kern="1200" baseline="0" dirty="0" smtClean="0">
                          <a:solidFill>
                            <a:schemeClr val="dk1"/>
                          </a:solidFill>
                          <a:latin typeface="Arial" panose="020B0604020202020204" pitchFamily="34" charset="0"/>
                          <a:ea typeface="+mn-ea"/>
                          <a:cs typeface="Arial" panose="020B0604020202020204" pitchFamily="34" charset="0"/>
                        </a:rPr>
                        <a:t>As a designer, Jean Paul </a:t>
                      </a:r>
                      <a:r>
                        <a:rPr kumimoji="0" lang="en-US" sz="1570" b="0" i="0" u="none" strike="noStrike" kern="1200" baseline="0" dirty="0" err="1" smtClean="0">
                          <a:solidFill>
                            <a:schemeClr val="dk1"/>
                          </a:solidFill>
                          <a:latin typeface="Arial" panose="020B0604020202020204" pitchFamily="34" charset="0"/>
                          <a:ea typeface="+mn-ea"/>
                          <a:cs typeface="Arial" panose="020B0604020202020204" pitchFamily="34" charset="0"/>
                        </a:rPr>
                        <a:t>Gaultier</a:t>
                      </a:r>
                      <a:r>
                        <a:rPr kumimoji="0" lang="en-US" sz="1570" b="0" i="0" u="none" strike="noStrike" kern="1200" baseline="0" dirty="0" smtClean="0">
                          <a:solidFill>
                            <a:schemeClr val="dk1"/>
                          </a:solidFill>
                          <a:latin typeface="Arial" panose="020B0604020202020204" pitchFamily="34" charset="0"/>
                          <a:ea typeface="+mn-ea"/>
                          <a:cs typeface="Arial" panose="020B0604020202020204" pitchFamily="34" charset="0"/>
                        </a:rPr>
                        <a:t> will be more concerned with how the clothing looks (i.e. the aesthetic aspect of the design mix) (1 mark) </a:t>
                      </a:r>
                    </a:p>
                    <a:p>
                      <a:pPr marL="285750" indent="-285750">
                        <a:buFont typeface="Arial" panose="020B0604020202020204" pitchFamily="34" charset="0"/>
                        <a:buChar char="•"/>
                      </a:pPr>
                      <a:r>
                        <a:rPr kumimoji="0" lang="en-US" sz="1570" b="0" i="0" u="none" strike="noStrike" kern="1200" baseline="0" dirty="0" smtClean="0">
                          <a:solidFill>
                            <a:schemeClr val="dk1"/>
                          </a:solidFill>
                          <a:latin typeface="Arial" panose="020B0604020202020204" pitchFamily="34" charset="0"/>
                          <a:ea typeface="+mn-ea"/>
                          <a:cs typeface="Arial" panose="020B0604020202020204" pitchFamily="34" charset="0"/>
                        </a:rPr>
                        <a:t>Often catwalk designs sell because of what they look like rather than the function or price of the clothing (1 mark) </a:t>
                      </a:r>
                    </a:p>
                    <a:p>
                      <a:endParaRPr kumimoji="0" lang="en-GB" sz="1570" b="0" i="0" u="none" strike="noStrike" kern="1200" baseline="0" dirty="0" smtClean="0">
                        <a:solidFill>
                          <a:schemeClr val="dk1"/>
                        </a:solidFill>
                        <a:latin typeface="Arial" panose="020B0604020202020204" pitchFamily="34" charset="0"/>
                        <a:ea typeface="+mn-ea"/>
                        <a:cs typeface="Arial" panose="020B0604020202020204" pitchFamily="34" charset="0"/>
                      </a:endParaRPr>
                    </a:p>
                    <a:p>
                      <a:r>
                        <a:rPr kumimoji="0" lang="en-US" sz="1570" b="1" i="0" u="none" strike="noStrike" kern="1200" baseline="0" dirty="0" smtClean="0">
                          <a:solidFill>
                            <a:schemeClr val="dk1"/>
                          </a:solidFill>
                          <a:latin typeface="Arial" panose="020B0604020202020204" pitchFamily="34" charset="0"/>
                          <a:ea typeface="+mn-ea"/>
                          <a:cs typeface="Arial" panose="020B0604020202020204" pitchFamily="34" charset="0"/>
                        </a:rPr>
                        <a:t>Alternatively, up to two of the marks above can be achieved by explaining (not defining) distracters, e.g. </a:t>
                      </a:r>
                      <a:endParaRPr kumimoji="0" lang="en-US" sz="1570" b="0" i="0" u="none" strike="noStrike" kern="1200" baseline="0" dirty="0" smtClean="0">
                        <a:solidFill>
                          <a:schemeClr val="dk1"/>
                        </a:solidFill>
                        <a:latin typeface="Arial" panose="020B0604020202020204" pitchFamily="34" charset="0"/>
                        <a:ea typeface="+mn-ea"/>
                        <a:cs typeface="Arial" panose="020B0604020202020204" pitchFamily="34" charset="0"/>
                      </a:endParaRPr>
                    </a:p>
                    <a:p>
                      <a:pPr marL="285750" indent="-285750">
                        <a:buFont typeface="Arial" panose="020B0604020202020204" pitchFamily="34" charset="0"/>
                        <a:buChar char="•"/>
                      </a:pPr>
                      <a:r>
                        <a:rPr kumimoji="0" lang="en-US" sz="1570" b="0" i="0" u="none" strike="noStrike" kern="1200" baseline="0" dirty="0" smtClean="0">
                          <a:solidFill>
                            <a:schemeClr val="dk1"/>
                          </a:solidFill>
                          <a:latin typeface="Arial" panose="020B0604020202020204" pitchFamily="34" charset="0"/>
                          <a:ea typeface="+mn-ea"/>
                          <a:cs typeface="Arial" panose="020B0604020202020204" pitchFamily="34" charset="0"/>
                        </a:rPr>
                        <a:t>A is wrong because Jean Paul is making one-off clothing so will not be concerned over how quickly he produces each piece of clothing (1 mark) </a:t>
                      </a:r>
                    </a:p>
                    <a:p>
                      <a:pPr marL="285750" indent="-285750">
                        <a:buFont typeface="Arial" panose="020B0604020202020204" pitchFamily="34" charset="0"/>
                        <a:buChar char="•"/>
                      </a:pPr>
                      <a:r>
                        <a:rPr kumimoji="0" lang="en-US" sz="1570" b="0" i="0" u="none" strike="noStrike" kern="1200" baseline="0" dirty="0" smtClean="0">
                          <a:solidFill>
                            <a:schemeClr val="dk1"/>
                          </a:solidFill>
                          <a:latin typeface="Arial" panose="020B0604020202020204" pitchFamily="34" charset="0"/>
                          <a:ea typeface="+mn-ea"/>
                          <a:cs typeface="Arial" panose="020B0604020202020204" pitchFamily="34" charset="0"/>
                        </a:rPr>
                        <a:t>C is wrong because economic manufacture is concerned with how cheaply a product can be made for and designer clothes have high price tags and one-off consumers are not mainly concerned with low prices (1 mark) </a:t>
                      </a:r>
                    </a:p>
                    <a:p>
                      <a:pPr marL="285750" indent="-285750">
                        <a:buFont typeface="Arial" panose="020B0604020202020204" pitchFamily="34" charset="0"/>
                        <a:buChar char="•"/>
                      </a:pPr>
                      <a:r>
                        <a:rPr kumimoji="0" lang="en-US" sz="1570" b="0" i="0" u="none" strike="noStrike" kern="1200" baseline="0" dirty="0" smtClean="0">
                          <a:solidFill>
                            <a:schemeClr val="dk1"/>
                          </a:solidFill>
                          <a:latin typeface="Arial" panose="020B0604020202020204" pitchFamily="34" charset="0"/>
                          <a:ea typeface="+mn-ea"/>
                          <a:cs typeface="Arial" panose="020B0604020202020204" pitchFamily="34" charset="0"/>
                        </a:rPr>
                        <a:t>D is wrong because designer clothes are not made for everyday wear (i.e. functional) (1 mark) </a:t>
                      </a:r>
                    </a:p>
                    <a:p>
                      <a:r>
                        <a:rPr kumimoji="0" lang="en-US" sz="1570" b="0" i="0" u="none" strike="noStrike" kern="1200" baseline="0" dirty="0" smtClean="0">
                          <a:solidFill>
                            <a:schemeClr val="dk1"/>
                          </a:solidFill>
                          <a:latin typeface="Arial" panose="020B0604020202020204" pitchFamily="34" charset="0"/>
                          <a:ea typeface="+mn-ea"/>
                          <a:cs typeface="Arial" panose="020B0604020202020204" pitchFamily="34" charset="0"/>
                        </a:rPr>
                        <a:t>Any acceptable answer which shows selective knowledge/understanding/application and/or development </a:t>
                      </a:r>
                    </a:p>
                    <a:p>
                      <a:r>
                        <a:rPr kumimoji="0" lang="en-US" sz="1570" b="1" i="0" u="none" strike="noStrike" kern="1200" baseline="0" dirty="0" smtClean="0">
                          <a:solidFill>
                            <a:schemeClr val="dk1"/>
                          </a:solidFill>
                          <a:latin typeface="Arial" panose="020B0604020202020204" pitchFamily="34" charset="0"/>
                          <a:ea typeface="+mn-ea"/>
                          <a:cs typeface="Arial" panose="020B0604020202020204" pitchFamily="34" charset="0"/>
                        </a:rPr>
                        <a:t>NB </a:t>
                      </a:r>
                      <a:r>
                        <a:rPr kumimoji="0" lang="en-US" sz="1570" b="0" i="0" u="none" strike="noStrike" kern="1200" baseline="0" dirty="0" smtClean="0">
                          <a:solidFill>
                            <a:schemeClr val="dk1"/>
                          </a:solidFill>
                          <a:latin typeface="Arial" panose="020B0604020202020204" pitchFamily="34" charset="0"/>
                          <a:ea typeface="+mn-ea"/>
                          <a:cs typeface="Arial" panose="020B0604020202020204" pitchFamily="34" charset="0"/>
                        </a:rPr>
                        <a:t>up to 2 marks out of 3 may be gained for part (b) if part (a) is incorrect</a:t>
                      </a:r>
                    </a:p>
                  </a:txBody>
                  <a:tcPr/>
                </a:tc>
                <a:tc>
                  <a:txBody>
                    <a:bodyPr/>
                    <a:lstStyle/>
                    <a:p>
                      <a:pPr algn="ctr"/>
                      <a:endParaRPr lang="en-GB" sz="1570" dirty="0" smtClean="0">
                        <a:latin typeface="Arial" panose="020B0604020202020204" pitchFamily="34" charset="0"/>
                        <a:cs typeface="Arial" panose="020B0604020202020204" pitchFamily="34" charset="0"/>
                      </a:endParaRPr>
                    </a:p>
                    <a:p>
                      <a:pPr algn="ctr"/>
                      <a:endParaRPr lang="en-GB" sz="1570" dirty="0" smtClean="0">
                        <a:latin typeface="Arial" panose="020B0604020202020204" pitchFamily="34" charset="0"/>
                        <a:cs typeface="Arial" panose="020B0604020202020204" pitchFamily="34" charset="0"/>
                      </a:endParaRPr>
                    </a:p>
                    <a:p>
                      <a:pPr algn="ctr"/>
                      <a:endParaRPr lang="en-GB" sz="1570" dirty="0" smtClean="0">
                        <a:latin typeface="Arial" panose="020B0604020202020204" pitchFamily="34" charset="0"/>
                        <a:cs typeface="Arial" panose="020B0604020202020204" pitchFamily="34" charset="0"/>
                      </a:endParaRPr>
                    </a:p>
                    <a:p>
                      <a:pPr algn="ctr"/>
                      <a:r>
                        <a:rPr lang="en-GB" sz="1570" dirty="0" smtClean="0">
                          <a:latin typeface="Arial" panose="020B0604020202020204" pitchFamily="34" charset="0"/>
                          <a:cs typeface="Arial" panose="020B0604020202020204" pitchFamily="34" charset="0"/>
                        </a:rPr>
                        <a:t>1-3 marks</a:t>
                      </a:r>
                    </a:p>
                    <a:p>
                      <a:pPr algn="ctr"/>
                      <a:endParaRPr lang="en-GB" sz="1570" dirty="0" smtClean="0">
                        <a:latin typeface="Arial" panose="020B0604020202020204" pitchFamily="34" charset="0"/>
                        <a:cs typeface="Arial" panose="020B0604020202020204" pitchFamily="34" charset="0"/>
                      </a:endParaRPr>
                    </a:p>
                    <a:p>
                      <a:pPr algn="ctr"/>
                      <a:endParaRPr lang="en-IE" sz="1570" dirty="0" smtClean="0">
                        <a:latin typeface="Arial" panose="020B0604020202020204" pitchFamily="34" charset="0"/>
                        <a:cs typeface="Arial" panose="020B0604020202020204" pitchFamily="34" charset="0"/>
                      </a:endParaRPr>
                    </a:p>
                    <a:p>
                      <a:pPr algn="ctr"/>
                      <a:endParaRPr lang="en-GB" sz="1570" dirty="0" smtClean="0">
                        <a:latin typeface="Arial" panose="020B0604020202020204" pitchFamily="34" charset="0"/>
                        <a:cs typeface="Arial" panose="020B0604020202020204" pitchFamily="34" charset="0"/>
                      </a:endParaRPr>
                    </a:p>
                    <a:p>
                      <a:pPr algn="ctr"/>
                      <a:endParaRPr lang="en-GB" sz="1570" dirty="0" smtClean="0">
                        <a:latin typeface="Arial" panose="020B0604020202020204" pitchFamily="34" charset="0"/>
                        <a:cs typeface="Arial" panose="020B0604020202020204" pitchFamily="34" charset="0"/>
                      </a:endParaRPr>
                    </a:p>
                    <a:p>
                      <a:pPr algn="ctr"/>
                      <a:endParaRPr lang="en-GB" sz="1570" dirty="0" smtClean="0">
                        <a:latin typeface="Arial" panose="020B0604020202020204" pitchFamily="34" charset="0"/>
                        <a:cs typeface="Arial" panose="020B0604020202020204" pitchFamily="34" charset="0"/>
                      </a:endParaRPr>
                    </a:p>
                    <a:p>
                      <a:pPr algn="ctr"/>
                      <a:endParaRPr lang="en-GB" sz="1570" dirty="0" smtClean="0">
                        <a:latin typeface="Arial" panose="020B0604020202020204" pitchFamily="34" charset="0"/>
                        <a:cs typeface="Arial" panose="020B0604020202020204" pitchFamily="34" charset="0"/>
                      </a:endParaRPr>
                    </a:p>
                    <a:p>
                      <a:pPr algn="ctr"/>
                      <a:endParaRPr lang="en-GB" sz="1570" dirty="0" smtClean="0">
                        <a:latin typeface="Arial" panose="020B0604020202020204" pitchFamily="34" charset="0"/>
                        <a:cs typeface="Arial" panose="020B0604020202020204" pitchFamily="34" charset="0"/>
                      </a:endParaRPr>
                    </a:p>
                    <a:p>
                      <a:pPr algn="ctr"/>
                      <a:endParaRPr lang="en-GB" sz="1570" dirty="0" smtClean="0">
                        <a:latin typeface="Arial" panose="020B0604020202020204" pitchFamily="34" charset="0"/>
                        <a:cs typeface="Arial" panose="020B0604020202020204" pitchFamily="34" charset="0"/>
                      </a:endParaRPr>
                    </a:p>
                    <a:p>
                      <a:pPr algn="ctr"/>
                      <a:endParaRPr lang="en-GB" sz="1570" dirty="0" smtClean="0">
                        <a:latin typeface="Arial" panose="020B0604020202020204" pitchFamily="34" charset="0"/>
                        <a:cs typeface="Arial" panose="020B0604020202020204" pitchFamily="34" charset="0"/>
                      </a:endParaRPr>
                    </a:p>
                    <a:p>
                      <a:pPr algn="ctr"/>
                      <a:endParaRPr lang="en-GB" sz="1570" dirty="0" smtClean="0">
                        <a:latin typeface="Arial" panose="020B0604020202020204" pitchFamily="34" charset="0"/>
                        <a:cs typeface="Arial" panose="020B0604020202020204" pitchFamily="34" charset="0"/>
                      </a:endParaRPr>
                    </a:p>
                    <a:p>
                      <a:pPr algn="ctr"/>
                      <a:endParaRPr lang="en-GB" sz="1570" dirty="0" smtClean="0">
                        <a:latin typeface="Arial" panose="020B0604020202020204" pitchFamily="34" charset="0"/>
                        <a:cs typeface="Arial" panose="020B0604020202020204" pitchFamily="34" charset="0"/>
                      </a:endParaRPr>
                    </a:p>
                    <a:p>
                      <a:pPr algn="ctr"/>
                      <a:endParaRPr lang="en-GB" sz="1570" dirty="0" smtClean="0">
                        <a:latin typeface="Arial" panose="020B0604020202020204" pitchFamily="34" charset="0"/>
                        <a:cs typeface="Arial" panose="020B0604020202020204" pitchFamily="34" charset="0"/>
                      </a:endParaRPr>
                    </a:p>
                    <a:p>
                      <a:pPr algn="ctr"/>
                      <a:endParaRPr lang="en-GB" sz="1570" dirty="0" smtClean="0">
                        <a:latin typeface="Arial" panose="020B0604020202020204" pitchFamily="34" charset="0"/>
                        <a:cs typeface="Arial" panose="020B0604020202020204" pitchFamily="34" charset="0"/>
                      </a:endParaRPr>
                    </a:p>
                    <a:p>
                      <a:pPr algn="ctr"/>
                      <a:endParaRPr lang="en-GB" sz="1570" dirty="0" smtClean="0">
                        <a:latin typeface="Arial" panose="020B0604020202020204" pitchFamily="34" charset="0"/>
                        <a:cs typeface="Arial" panose="020B0604020202020204" pitchFamily="34" charset="0"/>
                      </a:endParaRPr>
                    </a:p>
                    <a:p>
                      <a:pPr algn="ctr"/>
                      <a:r>
                        <a:rPr lang="en-GB" sz="1570" dirty="0" smtClean="0">
                          <a:latin typeface="Arial" panose="020B0604020202020204" pitchFamily="34" charset="0"/>
                          <a:cs typeface="Arial" panose="020B0604020202020204" pitchFamily="34" charset="0"/>
                        </a:rPr>
                        <a:t>Total 4</a:t>
                      </a:r>
                      <a:r>
                        <a:rPr lang="en-GB" sz="1570" baseline="0" dirty="0" smtClean="0">
                          <a:latin typeface="Arial" panose="020B0604020202020204" pitchFamily="34" charset="0"/>
                          <a:cs typeface="Arial" panose="020B0604020202020204" pitchFamily="34" charset="0"/>
                        </a:rPr>
                        <a:t> marks</a:t>
                      </a:r>
                      <a:endParaRPr lang="en-GB" sz="1570" dirty="0" smtClean="0">
                        <a:latin typeface="Arial" panose="020B0604020202020204" pitchFamily="34" charset="0"/>
                        <a:cs typeface="Arial" panose="020B0604020202020204" pitchFamily="34" charset="0"/>
                      </a:endParaRPr>
                    </a:p>
                  </a:txBody>
                  <a:tcPr/>
                </a:tc>
              </a:tr>
            </a:tbl>
          </a:graphicData>
        </a:graphic>
      </p:graphicFrame>
      <p:sp>
        <p:nvSpPr>
          <p:cNvPr id="4" name="TextBox 3">
            <a:hlinkClick r:id="rId3" action="ppaction://hlinkfile"/>
          </p:cNvPr>
          <p:cNvSpPr txBox="1"/>
          <p:nvPr/>
        </p:nvSpPr>
        <p:spPr>
          <a:xfrm>
            <a:off x="8172400" y="3318083"/>
            <a:ext cx="576064" cy="830997"/>
          </a:xfrm>
          <a:prstGeom prst="rect">
            <a:avLst/>
          </a:prstGeom>
          <a:noFill/>
        </p:spPr>
        <p:txBody>
          <a:bodyPr wrap="square" rtlCol="0">
            <a:spAutoFit/>
          </a:bodyPr>
          <a:lstStyle/>
          <a:p>
            <a:r>
              <a:rPr lang="en-GB" sz="48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494609915"/>
      </p:ext>
    </p:extLst>
  </p:cSld>
  <p:clrMapOvr>
    <a:masterClrMapping/>
  </p:clrMapOvr>
  <p:transition advClick="0"/>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65135" y="1091783"/>
            <a:ext cx="8555337" cy="1374735"/>
          </a:xfrm>
          <a:prstGeom prst="rect">
            <a:avLst/>
          </a:prstGeom>
        </p:spPr>
        <p:txBody>
          <a:bodyPr wrap="square">
            <a:spAutoFit/>
          </a:bodyPr>
          <a:lstStyle/>
          <a:p>
            <a:pPr>
              <a:spcAft>
                <a:spcPts val="400"/>
              </a:spcAft>
              <a:buClr>
                <a:schemeClr val="accent6">
                  <a:lumMod val="50000"/>
                </a:schemeClr>
              </a:buClr>
              <a:tabLst>
                <a:tab pos="8345488" algn="r"/>
              </a:tabLst>
            </a:pPr>
            <a:r>
              <a:rPr lang="en-US" sz="2000" b="1" dirty="0">
                <a:solidFill>
                  <a:schemeClr val="tx2"/>
                </a:solidFill>
              </a:rPr>
              <a:t>Evidence A IKEA – A Global Furniture Brand</a:t>
            </a:r>
          </a:p>
          <a:p>
            <a:pPr marL="342900" indent="-342900">
              <a:spcAft>
                <a:spcPts val="400"/>
              </a:spcAft>
              <a:buClr>
                <a:schemeClr val="accent6">
                  <a:lumMod val="50000"/>
                </a:schemeClr>
              </a:buClr>
              <a:buFont typeface="Wingdings 3" panose="05040102010807070707" pitchFamily="18" charset="2"/>
              <a:buChar char=""/>
              <a:tabLst>
                <a:tab pos="8345488" algn="r"/>
              </a:tabLst>
            </a:pPr>
            <a:r>
              <a:rPr lang="en-US" sz="2000" dirty="0">
                <a:solidFill>
                  <a:schemeClr val="tx2"/>
                </a:solidFill>
              </a:rPr>
              <a:t>IKEA, the world’s largest furniture retailer, designs and sells ready to </a:t>
            </a:r>
            <a:r>
              <a:rPr lang="en-US" sz="2000" dirty="0" smtClean="0">
                <a:solidFill>
                  <a:schemeClr val="tx2"/>
                </a:solidFill>
              </a:rPr>
              <a:t>assemble furniture</a:t>
            </a:r>
            <a:r>
              <a:rPr lang="en-US" sz="2000" dirty="0">
                <a:solidFill>
                  <a:schemeClr val="tx2"/>
                </a:solidFill>
              </a:rPr>
              <a:t>. For example, beds, chairs and desks. Its stores feature restaurants </a:t>
            </a:r>
            <a:r>
              <a:rPr lang="en-US" sz="2000" dirty="0" smtClean="0">
                <a:solidFill>
                  <a:schemeClr val="tx2"/>
                </a:solidFill>
              </a:rPr>
              <a:t>and food </a:t>
            </a:r>
            <a:r>
              <a:rPr lang="en-US" sz="2000" dirty="0">
                <a:solidFill>
                  <a:schemeClr val="tx2"/>
                </a:solidFill>
              </a:rPr>
              <a:t>departments</a:t>
            </a:r>
            <a:r>
              <a:rPr lang="en-US" sz="2000" dirty="0" smtClean="0">
                <a:solidFill>
                  <a:schemeClr val="tx2"/>
                </a:solidFill>
              </a:rPr>
              <a:t>. </a:t>
            </a:r>
            <a:endParaRPr lang="en-US" sz="2000" dirty="0">
              <a:solidFill>
                <a:schemeClr val="tx2"/>
              </a:solidFill>
            </a:endParaRPr>
          </a:p>
        </p:txBody>
      </p:sp>
      <p:sp>
        <p:nvSpPr>
          <p:cNvPr id="6" name="Title 1"/>
          <p:cNvSpPr>
            <a:spLocks noGrp="1"/>
          </p:cNvSpPr>
          <p:nvPr>
            <p:ph type="title"/>
          </p:nvPr>
        </p:nvSpPr>
        <p:spPr>
          <a:xfrm>
            <a:off x="35496" y="72008"/>
            <a:ext cx="7704856" cy="548680"/>
          </a:xfrm>
        </p:spPr>
        <p:txBody>
          <a:bodyPr>
            <a:noAutofit/>
          </a:bodyPr>
          <a:lstStyle/>
          <a:p>
            <a:r>
              <a:rPr lang="en-GB" sz="4000" dirty="0" smtClean="0"/>
              <a:t>2 – Exam Questions – June 2014</a:t>
            </a:r>
            <a:endParaRPr lang="en-GB" sz="3600" dirty="0"/>
          </a:p>
        </p:txBody>
      </p:sp>
      <p:pic>
        <p:nvPicPr>
          <p:cNvPr id="3" name="Picture 2"/>
          <p:cNvPicPr>
            <a:picLocks noChangeAspect="1"/>
          </p:cNvPicPr>
          <p:nvPr/>
        </p:nvPicPr>
        <p:blipFill rotWithShape="1">
          <a:blip r:embed="rId3"/>
          <a:srcRect l="10152" t="16532" r="8493" b="11610"/>
          <a:stretch/>
        </p:blipFill>
        <p:spPr>
          <a:xfrm>
            <a:off x="297969" y="2420888"/>
            <a:ext cx="8522503" cy="4232263"/>
          </a:xfrm>
          <a:prstGeom prst="rect">
            <a:avLst/>
          </a:prstGeom>
        </p:spPr>
      </p:pic>
      <p:sp>
        <p:nvSpPr>
          <p:cNvPr id="9" name="TextBox 8">
            <a:hlinkClick r:id="rId4" action="ppaction://hlinkfile"/>
          </p:cNvPr>
          <p:cNvSpPr txBox="1"/>
          <p:nvPr/>
        </p:nvSpPr>
        <p:spPr>
          <a:xfrm>
            <a:off x="8317695" y="2237963"/>
            <a:ext cx="576064" cy="830997"/>
          </a:xfrm>
          <a:prstGeom prst="rect">
            <a:avLst/>
          </a:prstGeom>
          <a:noFill/>
        </p:spPr>
        <p:txBody>
          <a:bodyPr wrap="square" rtlCol="0">
            <a:spAutoFit/>
          </a:bodyPr>
          <a:lstStyle/>
          <a:p>
            <a:r>
              <a:rPr lang="en-GB" sz="48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1185444937"/>
      </p:ext>
    </p:extLst>
  </p:cSld>
  <p:clrMapOvr>
    <a:masterClrMapping/>
  </p:clrMapOvr>
  <p:transition advClick="0"/>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0"/>
            <a:ext cx="7704856" cy="620688"/>
          </a:xfrm>
        </p:spPr>
        <p:txBody>
          <a:bodyPr>
            <a:noAutofit/>
          </a:bodyPr>
          <a:lstStyle/>
          <a:p>
            <a:r>
              <a:rPr lang="en-GB" sz="4000" b="1" dirty="0" smtClean="0"/>
              <a:t>1 – New Business Ideas - Weighing</a:t>
            </a:r>
          </a:p>
        </p:txBody>
      </p:sp>
      <p:sp>
        <p:nvSpPr>
          <p:cNvPr id="2" name="Rectangle 1"/>
          <p:cNvSpPr/>
          <p:nvPr/>
        </p:nvSpPr>
        <p:spPr>
          <a:xfrm>
            <a:off x="251520" y="1096426"/>
            <a:ext cx="8640960" cy="461665"/>
          </a:xfrm>
          <a:prstGeom prst="rect">
            <a:avLst/>
          </a:prstGeom>
        </p:spPr>
        <p:txBody>
          <a:bodyPr wrap="square">
            <a:spAutoFit/>
          </a:bodyPr>
          <a:lstStyle/>
          <a:p>
            <a:pPr>
              <a:buClr>
                <a:schemeClr val="accent6">
                  <a:lumMod val="50000"/>
                </a:schemeClr>
              </a:buClr>
            </a:pPr>
            <a:r>
              <a:rPr lang="en-GB" sz="2400" b="1" dirty="0"/>
              <a:t>Assessment objectives and </a:t>
            </a:r>
            <a:r>
              <a:rPr lang="en-GB" sz="2400" b="1" dirty="0" smtClean="0"/>
              <a:t>weightings</a:t>
            </a:r>
          </a:p>
        </p:txBody>
      </p:sp>
      <p:graphicFrame>
        <p:nvGraphicFramePr>
          <p:cNvPr id="6" name="Table 5"/>
          <p:cNvGraphicFramePr>
            <a:graphicFrameLocks noGrp="1"/>
          </p:cNvGraphicFramePr>
          <p:nvPr>
            <p:extLst>
              <p:ext uri="{D42A27DB-BD31-4B8C-83A1-F6EECF244321}">
                <p14:modId xmlns:p14="http://schemas.microsoft.com/office/powerpoint/2010/main" val="301190454"/>
              </p:ext>
            </p:extLst>
          </p:nvPr>
        </p:nvGraphicFramePr>
        <p:xfrm>
          <a:off x="395536" y="1772816"/>
          <a:ext cx="8352930" cy="4297680"/>
        </p:xfrm>
        <a:graphic>
          <a:graphicData uri="http://schemas.openxmlformats.org/drawingml/2006/table">
            <a:tbl>
              <a:tblPr firstRow="1" bandRow="1">
                <a:tableStyleId>{5C22544A-7EE6-4342-B048-85BDC9FD1C3A}</a:tableStyleId>
              </a:tblPr>
              <a:tblGrid>
                <a:gridCol w="648072"/>
                <a:gridCol w="4104456"/>
                <a:gridCol w="1152128"/>
                <a:gridCol w="1152128"/>
                <a:gridCol w="1296146"/>
              </a:tblGrid>
              <a:tr h="316835">
                <a:tc gridSpan="2">
                  <a:txBody>
                    <a:bodyPr/>
                    <a:lstStyle/>
                    <a:p>
                      <a:endParaRPr lang="en-GB" sz="1800" dirty="0">
                        <a:latin typeface="Arial" panose="020B0604020202020204" pitchFamily="34" charset="0"/>
                        <a:cs typeface="Arial" panose="020B0604020202020204" pitchFamily="34" charset="0"/>
                      </a:endParaRPr>
                    </a:p>
                  </a:txBody>
                  <a:tcP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noFill/>
                  </a:tcPr>
                </a:tc>
                <a:tc hMerge="1">
                  <a:txBody>
                    <a:bodyPr/>
                    <a:lstStyle/>
                    <a:p>
                      <a:endParaRPr lang="en-GB" sz="1400" dirty="0">
                        <a:latin typeface="Arial" panose="020B0604020202020204" pitchFamily="34" charset="0"/>
                        <a:cs typeface="Arial" panose="020B0604020202020204" pitchFamily="34" charset="0"/>
                      </a:endParaRPr>
                    </a:p>
                  </a:txBody>
                  <a:tcPr/>
                </a:tc>
                <a:tc>
                  <a:txBody>
                    <a:bodyPr/>
                    <a:lstStyle/>
                    <a:p>
                      <a:r>
                        <a:rPr lang="en-GB" sz="1800" dirty="0" smtClean="0">
                          <a:latin typeface="Arial" panose="020B0604020202020204" pitchFamily="34" charset="0"/>
                          <a:cs typeface="Arial" panose="020B0604020202020204" pitchFamily="34" charset="0"/>
                        </a:rPr>
                        <a:t>% in IAS</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800" dirty="0" smtClean="0">
                          <a:latin typeface="Arial" panose="020B0604020202020204" pitchFamily="34" charset="0"/>
                          <a:cs typeface="Arial" panose="020B0604020202020204" pitchFamily="34" charset="0"/>
                        </a:rPr>
                        <a:t>% in IA2</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800" dirty="0" smtClean="0">
                          <a:latin typeface="Arial" panose="020B0604020202020204" pitchFamily="34" charset="0"/>
                          <a:cs typeface="Arial" panose="020B0604020202020204" pitchFamily="34" charset="0"/>
                        </a:rPr>
                        <a:t>% in IAL</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16835">
                <a:tc>
                  <a:txBody>
                    <a:bodyPr/>
                    <a:lstStyle/>
                    <a:p>
                      <a:r>
                        <a:rPr lang="en-GB" sz="1800" dirty="0" smtClean="0">
                          <a:latin typeface="Arial" panose="020B0604020202020204" pitchFamily="34" charset="0"/>
                          <a:cs typeface="Arial" panose="020B0604020202020204" pitchFamily="34" charset="0"/>
                        </a:rPr>
                        <a:t>AO1</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0" lang="en-US" sz="1800" b="0" i="0" u="none" strike="noStrike" kern="1200" baseline="0" dirty="0" smtClean="0">
                          <a:solidFill>
                            <a:schemeClr val="dk1"/>
                          </a:solidFill>
                          <a:latin typeface="Arial" panose="020B0604020202020204" pitchFamily="34" charset="0"/>
                          <a:ea typeface="+mn-ea"/>
                          <a:cs typeface="Arial" panose="020B0604020202020204" pitchFamily="34" charset="0"/>
                        </a:rPr>
                        <a:t>Demonstrate knowledge and understanding of the </a:t>
                      </a:r>
                      <a:r>
                        <a:rPr kumimoji="0" lang="en-GB" sz="1800" b="0" i="0" u="none" strike="noStrike" kern="1200" baseline="0" dirty="0" smtClean="0">
                          <a:solidFill>
                            <a:schemeClr val="dk1"/>
                          </a:solidFill>
                          <a:latin typeface="Arial" panose="020B0604020202020204" pitchFamily="34" charset="0"/>
                          <a:ea typeface="+mn-ea"/>
                          <a:cs typeface="Arial" panose="020B0604020202020204" pitchFamily="34" charset="0"/>
                        </a:rPr>
                        <a:t>specified content.</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800" dirty="0" smtClean="0">
                          <a:latin typeface="Arial" panose="020B0604020202020204" pitchFamily="34" charset="0"/>
                          <a:cs typeface="Arial" panose="020B0604020202020204" pitchFamily="34" charset="0"/>
                        </a:rPr>
                        <a:t>25%</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800" dirty="0" smtClean="0">
                          <a:latin typeface="Arial" panose="020B0604020202020204" pitchFamily="34" charset="0"/>
                          <a:cs typeface="Arial" panose="020B0604020202020204" pitchFamily="34" charset="0"/>
                        </a:rPr>
                        <a:t>20%</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800" dirty="0" smtClean="0">
                          <a:latin typeface="Arial" panose="020B0604020202020204" pitchFamily="34" charset="0"/>
                          <a:cs typeface="Arial" panose="020B0604020202020204" pitchFamily="34" charset="0"/>
                        </a:rPr>
                        <a:t>22.5%</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16835">
                <a:tc>
                  <a:txBody>
                    <a:bodyPr/>
                    <a:lstStyle/>
                    <a:p>
                      <a:r>
                        <a:rPr lang="en-GB" sz="1800" dirty="0" smtClean="0">
                          <a:latin typeface="Arial" panose="020B0604020202020204" pitchFamily="34" charset="0"/>
                          <a:cs typeface="Arial" panose="020B0604020202020204" pitchFamily="34" charset="0"/>
                        </a:rPr>
                        <a:t>AO2</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0" lang="en-US" sz="1800" b="0" i="0" u="none" strike="noStrike" kern="1200" baseline="0" dirty="0" smtClean="0">
                          <a:solidFill>
                            <a:schemeClr val="dk1"/>
                          </a:solidFill>
                          <a:latin typeface="Arial" panose="020B0604020202020204" pitchFamily="34" charset="0"/>
                          <a:ea typeface="+mn-ea"/>
                          <a:cs typeface="Arial" panose="020B0604020202020204" pitchFamily="34" charset="0"/>
                        </a:rPr>
                        <a:t>Apply knowledge and understanding of the specified content to problems and issues arising from both familiar </a:t>
                      </a:r>
                      <a:r>
                        <a:rPr kumimoji="0" lang="en-GB" sz="1800" b="0" i="0" u="none" strike="noStrike" kern="1200" baseline="0" dirty="0" smtClean="0">
                          <a:solidFill>
                            <a:schemeClr val="dk1"/>
                          </a:solidFill>
                          <a:latin typeface="Arial" panose="020B0604020202020204" pitchFamily="34" charset="0"/>
                          <a:ea typeface="+mn-ea"/>
                          <a:cs typeface="Arial" panose="020B0604020202020204" pitchFamily="34" charset="0"/>
                        </a:rPr>
                        <a:t>and unfamiliar situations.</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800" dirty="0" smtClean="0">
                          <a:latin typeface="Arial" panose="020B0604020202020204" pitchFamily="34" charset="0"/>
                          <a:cs typeface="Arial" panose="020B0604020202020204" pitchFamily="34" charset="0"/>
                        </a:rPr>
                        <a:t>25%</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800" dirty="0" smtClean="0">
                          <a:latin typeface="Arial" panose="020B0604020202020204" pitchFamily="34" charset="0"/>
                          <a:cs typeface="Arial" panose="020B0604020202020204" pitchFamily="34" charset="0"/>
                        </a:rPr>
                        <a:t>20%</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800" dirty="0" smtClean="0">
                          <a:latin typeface="Arial" panose="020B0604020202020204" pitchFamily="34" charset="0"/>
                          <a:cs typeface="Arial" panose="020B0604020202020204" pitchFamily="34" charset="0"/>
                        </a:rPr>
                        <a:t>22.5%</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57701">
                <a:tc>
                  <a:txBody>
                    <a:bodyPr/>
                    <a:lstStyle/>
                    <a:p>
                      <a:r>
                        <a:rPr lang="en-GB" sz="1800" dirty="0" smtClean="0">
                          <a:latin typeface="Arial" panose="020B0604020202020204" pitchFamily="34" charset="0"/>
                          <a:cs typeface="Arial" panose="020B0604020202020204" pitchFamily="34" charset="0"/>
                        </a:rPr>
                        <a:t>AO3</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0" lang="en-US" sz="1800" b="0" i="0" u="none" strike="noStrike" kern="1200" baseline="0" dirty="0" smtClean="0">
                          <a:solidFill>
                            <a:schemeClr val="dk1"/>
                          </a:solidFill>
                          <a:latin typeface="Arial" panose="020B0604020202020204" pitchFamily="34" charset="0"/>
                          <a:ea typeface="+mn-ea"/>
                          <a:cs typeface="Arial" panose="020B0604020202020204" pitchFamily="34" charset="0"/>
                        </a:rPr>
                        <a:t>Analyse problems, issues and situations.</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800" dirty="0" smtClean="0">
                          <a:latin typeface="Arial" panose="020B0604020202020204" pitchFamily="34" charset="0"/>
                          <a:cs typeface="Arial" panose="020B0604020202020204" pitchFamily="34" charset="0"/>
                        </a:rPr>
                        <a:t>25%</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800" dirty="0" smtClean="0">
                          <a:latin typeface="Arial" panose="020B0604020202020204" pitchFamily="34" charset="0"/>
                          <a:cs typeface="Arial" panose="020B0604020202020204" pitchFamily="34" charset="0"/>
                        </a:rPr>
                        <a:t>30%</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800" dirty="0" smtClean="0">
                          <a:latin typeface="Arial" panose="020B0604020202020204" pitchFamily="34" charset="0"/>
                          <a:cs typeface="Arial" panose="020B0604020202020204" pitchFamily="34" charset="0"/>
                        </a:rPr>
                        <a:t>27.5%</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16835">
                <a:tc>
                  <a:txBody>
                    <a:bodyPr/>
                    <a:lstStyle/>
                    <a:p>
                      <a:r>
                        <a:rPr lang="en-GB" sz="1800" dirty="0" smtClean="0">
                          <a:latin typeface="Arial" panose="020B0604020202020204" pitchFamily="34" charset="0"/>
                          <a:cs typeface="Arial" panose="020B0604020202020204" pitchFamily="34" charset="0"/>
                        </a:rPr>
                        <a:t>AO4</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0" lang="en-US" sz="1800" b="0" i="0" u="none" strike="noStrike" kern="1200" baseline="0" dirty="0" smtClean="0">
                          <a:solidFill>
                            <a:schemeClr val="dk1"/>
                          </a:solidFill>
                          <a:latin typeface="Arial" panose="020B0604020202020204" pitchFamily="34" charset="0"/>
                          <a:ea typeface="+mn-ea"/>
                          <a:cs typeface="Arial" panose="020B0604020202020204" pitchFamily="34" charset="0"/>
                        </a:rPr>
                        <a:t>Evaluate, distinguish between and assess appropriateness of fact and opinion, and judge information from a variety of </a:t>
                      </a:r>
                      <a:r>
                        <a:rPr kumimoji="0" lang="en-GB" sz="1800" b="0" i="0" u="none" strike="noStrike" kern="1200" baseline="0" dirty="0" smtClean="0">
                          <a:solidFill>
                            <a:schemeClr val="dk1"/>
                          </a:solidFill>
                          <a:latin typeface="Arial" panose="020B0604020202020204" pitchFamily="34" charset="0"/>
                          <a:ea typeface="+mn-ea"/>
                          <a:cs typeface="Arial" panose="020B0604020202020204" pitchFamily="34" charset="0"/>
                        </a:rPr>
                        <a:t>sources.</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800" dirty="0" smtClean="0">
                          <a:latin typeface="Arial" panose="020B0604020202020204" pitchFamily="34" charset="0"/>
                          <a:cs typeface="Arial" panose="020B0604020202020204" pitchFamily="34" charset="0"/>
                        </a:rPr>
                        <a:t>25%</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800" dirty="0" smtClean="0">
                          <a:latin typeface="Arial" panose="020B0604020202020204" pitchFamily="34" charset="0"/>
                          <a:cs typeface="Arial" panose="020B0604020202020204" pitchFamily="34" charset="0"/>
                        </a:rPr>
                        <a:t>30%</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800" dirty="0" smtClean="0">
                          <a:latin typeface="Arial" panose="020B0604020202020204" pitchFamily="34" charset="0"/>
                          <a:cs typeface="Arial" panose="020B0604020202020204" pitchFamily="34" charset="0"/>
                        </a:rPr>
                        <a:t>27.5%</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3472982332"/>
      </p:ext>
    </p:extLst>
  </p:cSld>
  <p:clrMapOvr>
    <a:masterClrMapping/>
  </p:clrMapOvr>
  <p:transition advClick="0"/>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65135" y="1091783"/>
            <a:ext cx="8555337" cy="5852884"/>
          </a:xfrm>
          <a:prstGeom prst="rect">
            <a:avLst/>
          </a:prstGeom>
        </p:spPr>
        <p:txBody>
          <a:bodyPr wrap="square">
            <a:spAutoFit/>
          </a:bodyPr>
          <a:lstStyle/>
          <a:p>
            <a:pPr>
              <a:spcAft>
                <a:spcPts val="400"/>
              </a:spcAft>
              <a:buClr>
                <a:schemeClr val="accent6">
                  <a:lumMod val="50000"/>
                </a:schemeClr>
              </a:buClr>
              <a:tabLst>
                <a:tab pos="8345488" algn="r"/>
              </a:tabLst>
            </a:pPr>
            <a:r>
              <a:rPr lang="en-US" sz="1850" b="1" dirty="0">
                <a:solidFill>
                  <a:schemeClr val="tx2"/>
                </a:solidFill>
              </a:rPr>
              <a:t>Evidence B IKEA’s vision and business idea</a:t>
            </a:r>
          </a:p>
          <a:p>
            <a:pPr marL="342900" indent="-342900">
              <a:spcAft>
                <a:spcPts val="400"/>
              </a:spcAft>
              <a:buClr>
                <a:schemeClr val="accent6">
                  <a:lumMod val="50000"/>
                </a:schemeClr>
              </a:buClr>
              <a:buFont typeface="Wingdings 3" panose="05040102010807070707" pitchFamily="18" charset="2"/>
              <a:buChar char=""/>
              <a:tabLst>
                <a:tab pos="8345488" algn="r"/>
              </a:tabLst>
            </a:pPr>
            <a:r>
              <a:rPr lang="en-US" sz="1850" dirty="0">
                <a:solidFill>
                  <a:schemeClr val="tx2"/>
                </a:solidFill>
              </a:rPr>
              <a:t>“To create a better everyday life for many people”, this is the IKEA vision. Our </a:t>
            </a:r>
            <a:r>
              <a:rPr lang="en-US" sz="1850" dirty="0" smtClean="0">
                <a:solidFill>
                  <a:schemeClr val="tx2"/>
                </a:solidFill>
              </a:rPr>
              <a:t>business idea </a:t>
            </a:r>
            <a:r>
              <a:rPr lang="en-US" sz="1850" dirty="0">
                <a:solidFill>
                  <a:schemeClr val="tx2"/>
                </a:solidFill>
              </a:rPr>
              <a:t>is to offer a wide range of well-designed, functional home furnishing products </a:t>
            </a:r>
            <a:r>
              <a:rPr lang="en-US" sz="1850" dirty="0" smtClean="0">
                <a:solidFill>
                  <a:schemeClr val="tx2"/>
                </a:solidFill>
              </a:rPr>
              <a:t>at prices </a:t>
            </a:r>
            <a:r>
              <a:rPr lang="en-US" sz="1850" dirty="0">
                <a:solidFill>
                  <a:schemeClr val="tx2"/>
                </a:solidFill>
              </a:rPr>
              <a:t>so low that as many people as possible will be able to afford them.</a:t>
            </a:r>
          </a:p>
          <a:p>
            <a:pPr marL="342900" indent="-342900">
              <a:spcAft>
                <a:spcPts val="400"/>
              </a:spcAft>
              <a:buClr>
                <a:schemeClr val="accent6">
                  <a:lumMod val="50000"/>
                </a:schemeClr>
              </a:buClr>
              <a:buFont typeface="Wingdings 3" panose="05040102010807070707" pitchFamily="18" charset="2"/>
              <a:buChar char=""/>
              <a:tabLst>
                <a:tab pos="8345488" algn="r"/>
              </a:tabLst>
            </a:pPr>
            <a:r>
              <a:rPr lang="en-US" sz="1850" dirty="0">
                <a:solidFill>
                  <a:schemeClr val="tx2"/>
                </a:solidFill>
              </a:rPr>
              <a:t>For us, good design is the right combination of form, function, quality, </a:t>
            </a:r>
            <a:r>
              <a:rPr lang="en-US" sz="1850" dirty="0" smtClean="0">
                <a:solidFill>
                  <a:schemeClr val="tx2"/>
                </a:solidFill>
              </a:rPr>
              <a:t>sustainability and </a:t>
            </a:r>
            <a:r>
              <a:rPr lang="en-US" sz="1850" dirty="0">
                <a:solidFill>
                  <a:schemeClr val="tx2"/>
                </a:solidFill>
              </a:rPr>
              <a:t>a low price. Our designers have to find the right balance of these elements.</a:t>
            </a:r>
          </a:p>
          <a:p>
            <a:pPr marL="342900" indent="-342900">
              <a:spcAft>
                <a:spcPts val="400"/>
              </a:spcAft>
              <a:buClr>
                <a:schemeClr val="accent6">
                  <a:lumMod val="50000"/>
                </a:schemeClr>
              </a:buClr>
              <a:buFont typeface="Wingdings 3" panose="05040102010807070707" pitchFamily="18" charset="2"/>
              <a:buChar char=""/>
              <a:tabLst>
                <a:tab pos="8345488" algn="r"/>
              </a:tabLst>
            </a:pPr>
            <a:r>
              <a:rPr lang="en-US" sz="1850" dirty="0">
                <a:solidFill>
                  <a:schemeClr val="tx2"/>
                </a:solidFill>
              </a:rPr>
              <a:t>It’s a unique challenge that keeps us innovative. What makes us unique is that </a:t>
            </a:r>
            <a:r>
              <a:rPr lang="en-US" sz="1850" dirty="0" smtClean="0">
                <a:solidFill>
                  <a:schemeClr val="tx2"/>
                </a:solidFill>
              </a:rPr>
              <a:t>our suppliers </a:t>
            </a:r>
            <a:r>
              <a:rPr lang="en-US" sz="1850" dirty="0">
                <a:solidFill>
                  <a:schemeClr val="tx2"/>
                </a:solidFill>
              </a:rPr>
              <a:t>play a very important role. Early in the design phase, our designers </a:t>
            </a:r>
            <a:r>
              <a:rPr lang="en-US" sz="1850" dirty="0" smtClean="0">
                <a:solidFill>
                  <a:schemeClr val="tx2"/>
                </a:solidFill>
              </a:rPr>
              <a:t>work with </a:t>
            </a:r>
            <a:r>
              <a:rPr lang="en-US" sz="1850" dirty="0">
                <a:solidFill>
                  <a:schemeClr val="tx2"/>
                </a:solidFill>
              </a:rPr>
              <a:t>teams of technicians, manufacturers and specialists – often on the factory floor.</a:t>
            </a:r>
          </a:p>
          <a:p>
            <a:pPr marL="342900" indent="-342900">
              <a:spcAft>
                <a:spcPts val="400"/>
              </a:spcAft>
              <a:buClr>
                <a:schemeClr val="accent6">
                  <a:lumMod val="50000"/>
                </a:schemeClr>
              </a:buClr>
              <a:buFont typeface="Wingdings 3" panose="05040102010807070707" pitchFamily="18" charset="2"/>
              <a:buChar char=""/>
              <a:tabLst>
                <a:tab pos="8345488" algn="r"/>
              </a:tabLst>
            </a:pPr>
            <a:r>
              <a:rPr lang="en-US" sz="1850" dirty="0">
                <a:solidFill>
                  <a:schemeClr val="tx2"/>
                </a:solidFill>
              </a:rPr>
              <a:t>We work hard to achieve quality at affordable prices through </a:t>
            </a:r>
            <a:r>
              <a:rPr lang="en-US" sz="1850" dirty="0" err="1">
                <a:solidFill>
                  <a:schemeClr val="tx2"/>
                </a:solidFill>
              </a:rPr>
              <a:t>maximising</a:t>
            </a:r>
            <a:r>
              <a:rPr lang="en-US" sz="1850" dirty="0">
                <a:solidFill>
                  <a:schemeClr val="tx2"/>
                </a:solidFill>
              </a:rPr>
              <a:t> value. </a:t>
            </a:r>
            <a:r>
              <a:rPr lang="en-US" sz="1850" dirty="0" smtClean="0">
                <a:solidFill>
                  <a:schemeClr val="tx2"/>
                </a:solidFill>
              </a:rPr>
              <a:t>We build </a:t>
            </a:r>
            <a:r>
              <a:rPr lang="en-US" sz="1850" dirty="0">
                <a:solidFill>
                  <a:schemeClr val="tx2"/>
                </a:solidFill>
              </a:rPr>
              <a:t>long-term supplier relationships and invest in highly automated production </a:t>
            </a:r>
            <a:r>
              <a:rPr lang="en-US" sz="1850" dirty="0" smtClean="0">
                <a:solidFill>
                  <a:schemeClr val="tx2"/>
                </a:solidFill>
              </a:rPr>
              <a:t>to produce </a:t>
            </a:r>
            <a:r>
              <a:rPr lang="en-US" sz="1850" dirty="0">
                <a:solidFill>
                  <a:schemeClr val="tx2"/>
                </a:solidFill>
              </a:rPr>
              <a:t>large volumes. We ensure that high volumes of IKEA products are </a:t>
            </a:r>
            <a:r>
              <a:rPr lang="en-US" sz="1850" dirty="0" smtClean="0">
                <a:solidFill>
                  <a:schemeClr val="tx2"/>
                </a:solidFill>
              </a:rPr>
              <a:t>available to </a:t>
            </a:r>
            <a:r>
              <a:rPr lang="en-US" sz="1850" dirty="0">
                <a:solidFill>
                  <a:schemeClr val="tx2"/>
                </a:solidFill>
              </a:rPr>
              <a:t>customers in perfect condition, at the right time and at minimum cost. This is </a:t>
            </a:r>
            <a:r>
              <a:rPr lang="en-US" sz="1850" dirty="0" smtClean="0">
                <a:solidFill>
                  <a:schemeClr val="tx2"/>
                </a:solidFill>
              </a:rPr>
              <a:t>a challenge </a:t>
            </a:r>
            <a:r>
              <a:rPr lang="en-US" sz="1850" dirty="0">
                <a:solidFill>
                  <a:schemeClr val="tx2"/>
                </a:solidFill>
              </a:rPr>
              <a:t>that requires detailed planning and flexibility. Our objective is to </a:t>
            </a:r>
            <a:r>
              <a:rPr lang="en-US" sz="1850" dirty="0" smtClean="0">
                <a:solidFill>
                  <a:schemeClr val="tx2"/>
                </a:solidFill>
              </a:rPr>
              <a:t>increase sales </a:t>
            </a:r>
            <a:r>
              <a:rPr lang="en-US" sz="1850" dirty="0">
                <a:solidFill>
                  <a:schemeClr val="tx2"/>
                </a:solidFill>
              </a:rPr>
              <a:t>and focus on growth in Asia and Australia.</a:t>
            </a:r>
          </a:p>
        </p:txBody>
      </p:sp>
      <p:sp>
        <p:nvSpPr>
          <p:cNvPr id="6" name="Title 1"/>
          <p:cNvSpPr>
            <a:spLocks noGrp="1"/>
          </p:cNvSpPr>
          <p:nvPr>
            <p:ph type="title"/>
          </p:nvPr>
        </p:nvSpPr>
        <p:spPr>
          <a:xfrm>
            <a:off x="35496" y="72008"/>
            <a:ext cx="7704856" cy="548680"/>
          </a:xfrm>
        </p:spPr>
        <p:txBody>
          <a:bodyPr>
            <a:noAutofit/>
          </a:bodyPr>
          <a:lstStyle/>
          <a:p>
            <a:r>
              <a:rPr lang="en-GB" sz="4000" dirty="0" smtClean="0"/>
              <a:t>2 – Exam Questions – June 2014</a:t>
            </a:r>
            <a:endParaRPr lang="en-GB" sz="3600" dirty="0"/>
          </a:p>
        </p:txBody>
      </p:sp>
      <p:sp>
        <p:nvSpPr>
          <p:cNvPr id="9" name="TextBox 8">
            <a:hlinkClick r:id="rId3" action="ppaction://hlinkfile"/>
          </p:cNvPr>
          <p:cNvSpPr txBox="1"/>
          <p:nvPr/>
        </p:nvSpPr>
        <p:spPr>
          <a:xfrm>
            <a:off x="8317695" y="4470211"/>
            <a:ext cx="576064" cy="830997"/>
          </a:xfrm>
          <a:prstGeom prst="rect">
            <a:avLst/>
          </a:prstGeom>
          <a:noFill/>
        </p:spPr>
        <p:txBody>
          <a:bodyPr wrap="square" rtlCol="0">
            <a:spAutoFit/>
          </a:bodyPr>
          <a:lstStyle/>
          <a:p>
            <a:r>
              <a:rPr lang="en-GB" sz="48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3104316723"/>
      </p:ext>
    </p:extLst>
  </p:cSld>
  <p:clrMapOvr>
    <a:masterClrMapping/>
  </p:clrMapOvr>
  <p:transition advClick="0"/>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65135" y="1091783"/>
            <a:ext cx="8555337" cy="5713359"/>
          </a:xfrm>
          <a:prstGeom prst="rect">
            <a:avLst/>
          </a:prstGeom>
        </p:spPr>
        <p:txBody>
          <a:bodyPr wrap="square">
            <a:spAutoFit/>
          </a:bodyPr>
          <a:lstStyle/>
          <a:p>
            <a:pPr>
              <a:spcAft>
                <a:spcPts val="400"/>
              </a:spcAft>
              <a:buClr>
                <a:schemeClr val="accent6">
                  <a:lumMod val="50000"/>
                </a:schemeClr>
              </a:buClr>
              <a:tabLst>
                <a:tab pos="8345488" algn="r"/>
              </a:tabLst>
            </a:pPr>
            <a:r>
              <a:rPr lang="en-US" sz="1660" b="1" dirty="0">
                <a:solidFill>
                  <a:schemeClr val="tx2"/>
                </a:solidFill>
              </a:rPr>
              <a:t>Evidence C A little bit of Sweden in the UK</a:t>
            </a:r>
          </a:p>
          <a:p>
            <a:pPr marL="342900" indent="-342900">
              <a:spcAft>
                <a:spcPts val="400"/>
              </a:spcAft>
              <a:buClr>
                <a:schemeClr val="accent6">
                  <a:lumMod val="50000"/>
                </a:schemeClr>
              </a:buClr>
              <a:buFont typeface="Wingdings 3" panose="05040102010807070707" pitchFamily="18" charset="2"/>
              <a:buChar char=""/>
              <a:tabLst>
                <a:tab pos="8345488" algn="r"/>
              </a:tabLst>
            </a:pPr>
            <a:r>
              <a:rPr lang="en-US" sz="1660" dirty="0">
                <a:solidFill>
                  <a:schemeClr val="tx2"/>
                </a:solidFill>
              </a:rPr>
              <a:t>Cathy Donnelly, IKEA’s Human Resources (HR) Operations Manager in the UK, </a:t>
            </a:r>
            <a:r>
              <a:rPr lang="en-US" sz="1660" dirty="0" smtClean="0">
                <a:solidFill>
                  <a:schemeClr val="tx2"/>
                </a:solidFill>
              </a:rPr>
              <a:t>says health </a:t>
            </a:r>
            <a:r>
              <a:rPr lang="en-US" sz="1660" dirty="0">
                <a:solidFill>
                  <a:schemeClr val="tx2"/>
                </a:solidFill>
              </a:rPr>
              <a:t>and well-being for staff is key to IKEA’s success. Company policy is to have </a:t>
            </a:r>
            <a:r>
              <a:rPr lang="en-US" sz="1660" dirty="0" smtClean="0">
                <a:solidFill>
                  <a:schemeClr val="tx2"/>
                </a:solidFill>
              </a:rPr>
              <a:t>a 50/50 </a:t>
            </a:r>
            <a:r>
              <a:rPr lang="en-US" sz="1660" dirty="0">
                <a:solidFill>
                  <a:schemeClr val="tx2"/>
                </a:solidFill>
              </a:rPr>
              <a:t>male female split in senior management. Three of the five members of </a:t>
            </a:r>
            <a:r>
              <a:rPr lang="en-US" sz="1660" dirty="0" smtClean="0">
                <a:solidFill>
                  <a:schemeClr val="tx2"/>
                </a:solidFill>
              </a:rPr>
              <a:t>IKEA UK’s </a:t>
            </a:r>
            <a:r>
              <a:rPr lang="en-US" sz="1660" dirty="0">
                <a:solidFill>
                  <a:schemeClr val="tx2"/>
                </a:solidFill>
              </a:rPr>
              <a:t>top management team are women.</a:t>
            </a:r>
          </a:p>
          <a:p>
            <a:pPr marL="342900" indent="-342900">
              <a:spcAft>
                <a:spcPts val="400"/>
              </a:spcAft>
              <a:buClr>
                <a:schemeClr val="accent6">
                  <a:lumMod val="50000"/>
                </a:schemeClr>
              </a:buClr>
              <a:buFont typeface="Wingdings 3" panose="05040102010807070707" pitchFamily="18" charset="2"/>
              <a:buChar char=""/>
              <a:tabLst>
                <a:tab pos="8345488" algn="r"/>
              </a:tabLst>
            </a:pPr>
            <a:r>
              <a:rPr lang="en-US" sz="1660" dirty="0">
                <a:solidFill>
                  <a:schemeClr val="tx2"/>
                </a:solidFill>
              </a:rPr>
              <a:t>IKEA has a </a:t>
            </a:r>
            <a:r>
              <a:rPr lang="en-US" sz="1660" dirty="0" err="1">
                <a:solidFill>
                  <a:schemeClr val="tx2"/>
                </a:solidFill>
              </a:rPr>
              <a:t>decentralised</a:t>
            </a:r>
            <a:r>
              <a:rPr lang="en-US" sz="1660" dirty="0">
                <a:solidFill>
                  <a:schemeClr val="tx2"/>
                </a:solidFill>
              </a:rPr>
              <a:t> organisational structure operating throughout all of its </a:t>
            </a:r>
            <a:r>
              <a:rPr lang="en-US" sz="1660" dirty="0" smtClean="0">
                <a:solidFill>
                  <a:schemeClr val="tx2"/>
                </a:solidFill>
              </a:rPr>
              <a:t>stores worldwide</a:t>
            </a:r>
            <a:r>
              <a:rPr lang="en-US" sz="1660" dirty="0">
                <a:solidFill>
                  <a:schemeClr val="tx2"/>
                </a:solidFill>
              </a:rPr>
              <a:t>. Many employees work part time or have other forms of flexible </a:t>
            </a:r>
            <a:r>
              <a:rPr lang="en-US" sz="1660" dirty="0" smtClean="0">
                <a:solidFill>
                  <a:schemeClr val="tx2"/>
                </a:solidFill>
              </a:rPr>
              <a:t>working. In </a:t>
            </a:r>
            <a:r>
              <a:rPr lang="en-US" sz="1660" dirty="0">
                <a:solidFill>
                  <a:schemeClr val="tx2"/>
                </a:solidFill>
              </a:rPr>
              <a:t>one store two HR Managers job share. Staff can work set </a:t>
            </a:r>
            <a:r>
              <a:rPr lang="en-US" sz="1660" dirty="0" err="1">
                <a:solidFill>
                  <a:schemeClr val="tx2"/>
                </a:solidFill>
              </a:rPr>
              <a:t>rotas</a:t>
            </a:r>
            <a:r>
              <a:rPr lang="en-US" sz="1660" dirty="0">
                <a:solidFill>
                  <a:schemeClr val="tx2"/>
                </a:solidFill>
              </a:rPr>
              <a:t> so they can </a:t>
            </a:r>
            <a:r>
              <a:rPr lang="en-US" sz="1660" dirty="0" smtClean="0">
                <a:solidFill>
                  <a:schemeClr val="tx2"/>
                </a:solidFill>
              </a:rPr>
              <a:t>drop their </a:t>
            </a:r>
            <a:r>
              <a:rPr lang="en-US" sz="1660" dirty="0">
                <a:solidFill>
                  <a:schemeClr val="tx2"/>
                </a:solidFill>
              </a:rPr>
              <a:t>children at school and work later or earlier shifts.</a:t>
            </a:r>
          </a:p>
          <a:p>
            <a:pPr marL="342900" indent="-342900">
              <a:spcAft>
                <a:spcPts val="400"/>
              </a:spcAft>
              <a:buClr>
                <a:schemeClr val="accent6">
                  <a:lumMod val="50000"/>
                </a:schemeClr>
              </a:buClr>
              <a:buFont typeface="Wingdings 3" panose="05040102010807070707" pitchFamily="18" charset="2"/>
              <a:buChar char=""/>
              <a:tabLst>
                <a:tab pos="8345488" algn="r"/>
              </a:tabLst>
            </a:pPr>
            <a:r>
              <a:rPr lang="en-US" sz="1660" dirty="0">
                <a:solidFill>
                  <a:schemeClr val="tx2"/>
                </a:solidFill>
              </a:rPr>
              <a:t>“As long as it works for the business, employees have the freedom to work flexibly</a:t>
            </a:r>
            <a:r>
              <a:rPr lang="en-US" sz="1660" dirty="0" smtClean="0">
                <a:solidFill>
                  <a:schemeClr val="tx2"/>
                </a:solidFill>
              </a:rPr>
              <a:t>,” says </a:t>
            </a:r>
            <a:r>
              <a:rPr lang="en-US" sz="1660" dirty="0">
                <a:solidFill>
                  <a:schemeClr val="tx2"/>
                </a:solidFill>
              </a:rPr>
              <a:t>Cathy. One store manager in Manchester works flexible hours. “Her line </a:t>
            </a:r>
            <a:r>
              <a:rPr lang="en-US" sz="1660" dirty="0" smtClean="0">
                <a:solidFill>
                  <a:schemeClr val="tx2"/>
                </a:solidFill>
              </a:rPr>
              <a:t>manager is </a:t>
            </a:r>
            <a:r>
              <a:rPr lang="en-US" sz="1660" dirty="0">
                <a:solidFill>
                  <a:schemeClr val="tx2"/>
                </a:solidFill>
              </a:rPr>
              <a:t>not interested in whether she starts at nine or 10 but in the store’s performance.”</a:t>
            </a:r>
          </a:p>
          <a:p>
            <a:pPr marL="342900" indent="-342900">
              <a:spcAft>
                <a:spcPts val="400"/>
              </a:spcAft>
              <a:buClr>
                <a:schemeClr val="accent6">
                  <a:lumMod val="50000"/>
                </a:schemeClr>
              </a:buClr>
              <a:buFont typeface="Wingdings 3" panose="05040102010807070707" pitchFamily="18" charset="2"/>
              <a:buChar char=""/>
              <a:tabLst>
                <a:tab pos="8345488" algn="r"/>
              </a:tabLst>
            </a:pPr>
            <a:r>
              <a:rPr lang="en-US" sz="1660" dirty="0">
                <a:solidFill>
                  <a:schemeClr val="tx2"/>
                </a:solidFill>
              </a:rPr>
              <a:t>IKEA stores often have long opening hours so flexible working fits well into this. </a:t>
            </a:r>
            <a:r>
              <a:rPr lang="en-US" sz="1660" dirty="0" smtClean="0">
                <a:solidFill>
                  <a:schemeClr val="tx2"/>
                </a:solidFill>
              </a:rPr>
              <a:t>IKEA has </a:t>
            </a:r>
            <a:r>
              <a:rPr lang="en-US" sz="1660" dirty="0">
                <a:solidFill>
                  <a:schemeClr val="tx2"/>
                </a:solidFill>
              </a:rPr>
              <a:t>contracts where people work longer hours in busy periods such as </a:t>
            </a:r>
            <a:r>
              <a:rPr lang="en-US" sz="1660" dirty="0" smtClean="0">
                <a:solidFill>
                  <a:schemeClr val="tx2"/>
                </a:solidFill>
              </a:rPr>
              <a:t>September when </a:t>
            </a:r>
            <a:r>
              <a:rPr lang="en-US" sz="1660" dirty="0">
                <a:solidFill>
                  <a:schemeClr val="tx2"/>
                </a:solidFill>
              </a:rPr>
              <a:t>the new catalogue is launched. They can then work fewer hours in less </a:t>
            </a:r>
            <a:r>
              <a:rPr lang="en-US" sz="1660" dirty="0" smtClean="0">
                <a:solidFill>
                  <a:schemeClr val="tx2"/>
                </a:solidFill>
              </a:rPr>
              <a:t>busy periods</a:t>
            </a:r>
            <a:r>
              <a:rPr lang="en-US" sz="1660" dirty="0">
                <a:solidFill>
                  <a:schemeClr val="tx2"/>
                </a:solidFill>
              </a:rPr>
              <a:t>. This may allow them to spend more quality time with the family.</a:t>
            </a:r>
          </a:p>
          <a:p>
            <a:pPr marL="342900" indent="-342900">
              <a:spcAft>
                <a:spcPts val="400"/>
              </a:spcAft>
              <a:buClr>
                <a:schemeClr val="accent6">
                  <a:lumMod val="50000"/>
                </a:schemeClr>
              </a:buClr>
              <a:buFont typeface="Wingdings 3" panose="05040102010807070707" pitchFamily="18" charset="2"/>
              <a:buChar char=""/>
              <a:tabLst>
                <a:tab pos="8345488" algn="r"/>
              </a:tabLst>
            </a:pPr>
            <a:r>
              <a:rPr lang="en-US" sz="1660" dirty="0">
                <a:solidFill>
                  <a:schemeClr val="tx2"/>
                </a:solidFill>
              </a:rPr>
              <a:t>“We are keen to support women after maternity leave. The average IKEA customer is </a:t>
            </a:r>
            <a:r>
              <a:rPr lang="en-US" sz="1660" dirty="0" smtClean="0">
                <a:solidFill>
                  <a:schemeClr val="tx2"/>
                </a:solidFill>
              </a:rPr>
              <a:t>a 35-year-old </a:t>
            </a:r>
            <a:r>
              <a:rPr lang="en-US" sz="1660" dirty="0">
                <a:solidFill>
                  <a:schemeClr val="tx2"/>
                </a:solidFill>
              </a:rPr>
              <a:t>female living with children. We need to have like-minded people </a:t>
            </a:r>
            <a:r>
              <a:rPr lang="en-US" sz="1660" dirty="0" smtClean="0">
                <a:solidFill>
                  <a:schemeClr val="tx2"/>
                </a:solidFill>
              </a:rPr>
              <a:t>working in </a:t>
            </a:r>
            <a:r>
              <a:rPr lang="en-US" sz="1660" dirty="0">
                <a:solidFill>
                  <a:schemeClr val="tx2"/>
                </a:solidFill>
              </a:rPr>
              <a:t>our organisation and meeting these customers. It makes sense to attract and </a:t>
            </a:r>
            <a:r>
              <a:rPr lang="en-US" sz="1660" dirty="0" smtClean="0">
                <a:solidFill>
                  <a:schemeClr val="tx2"/>
                </a:solidFill>
              </a:rPr>
              <a:t>retain them</a:t>
            </a:r>
            <a:r>
              <a:rPr lang="en-US" sz="1660" dirty="0">
                <a:solidFill>
                  <a:schemeClr val="tx2"/>
                </a:solidFill>
              </a:rPr>
              <a:t>.”</a:t>
            </a:r>
          </a:p>
        </p:txBody>
      </p:sp>
      <p:sp>
        <p:nvSpPr>
          <p:cNvPr id="6" name="Title 1"/>
          <p:cNvSpPr>
            <a:spLocks noGrp="1"/>
          </p:cNvSpPr>
          <p:nvPr>
            <p:ph type="title"/>
          </p:nvPr>
        </p:nvSpPr>
        <p:spPr>
          <a:xfrm>
            <a:off x="35496" y="72008"/>
            <a:ext cx="7704856" cy="548680"/>
          </a:xfrm>
        </p:spPr>
        <p:txBody>
          <a:bodyPr>
            <a:noAutofit/>
          </a:bodyPr>
          <a:lstStyle/>
          <a:p>
            <a:r>
              <a:rPr lang="en-GB" sz="4000" dirty="0" smtClean="0"/>
              <a:t>2 – Exam Questions – June 2014</a:t>
            </a:r>
            <a:endParaRPr lang="en-GB" sz="3600" dirty="0"/>
          </a:p>
        </p:txBody>
      </p:sp>
      <p:sp>
        <p:nvSpPr>
          <p:cNvPr id="8" name="TextBox 7">
            <a:hlinkClick r:id="rId3" action="ppaction://hlinkfile"/>
          </p:cNvPr>
          <p:cNvSpPr txBox="1"/>
          <p:nvPr/>
        </p:nvSpPr>
        <p:spPr>
          <a:xfrm>
            <a:off x="8317695" y="2165955"/>
            <a:ext cx="576064" cy="830997"/>
          </a:xfrm>
          <a:prstGeom prst="rect">
            <a:avLst/>
          </a:prstGeom>
          <a:noFill/>
        </p:spPr>
        <p:txBody>
          <a:bodyPr wrap="square" rtlCol="0">
            <a:spAutoFit/>
          </a:bodyPr>
          <a:lstStyle/>
          <a:p>
            <a:r>
              <a:rPr lang="en-GB" sz="48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4263151981"/>
      </p:ext>
    </p:extLst>
  </p:cSld>
  <p:clrMapOvr>
    <a:masterClrMapping/>
  </p:clrMapOvr>
  <p:transition advClick="0"/>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65135" y="1091783"/>
            <a:ext cx="8555337" cy="347788"/>
          </a:xfrm>
          <a:prstGeom prst="rect">
            <a:avLst/>
          </a:prstGeom>
        </p:spPr>
        <p:txBody>
          <a:bodyPr wrap="square">
            <a:spAutoFit/>
          </a:bodyPr>
          <a:lstStyle/>
          <a:p>
            <a:pPr>
              <a:spcAft>
                <a:spcPts val="400"/>
              </a:spcAft>
              <a:buClr>
                <a:schemeClr val="accent6">
                  <a:lumMod val="50000"/>
                </a:schemeClr>
              </a:buClr>
              <a:tabLst>
                <a:tab pos="8345488" algn="r"/>
              </a:tabLst>
            </a:pPr>
            <a:r>
              <a:rPr lang="en-US" sz="1660" b="1" dirty="0">
                <a:solidFill>
                  <a:schemeClr val="tx2"/>
                </a:solidFill>
              </a:rPr>
              <a:t>Evidence D Selected IKEA products</a:t>
            </a:r>
          </a:p>
        </p:txBody>
      </p:sp>
      <p:sp>
        <p:nvSpPr>
          <p:cNvPr id="6" name="Title 1"/>
          <p:cNvSpPr>
            <a:spLocks noGrp="1"/>
          </p:cNvSpPr>
          <p:nvPr>
            <p:ph type="title"/>
          </p:nvPr>
        </p:nvSpPr>
        <p:spPr>
          <a:xfrm>
            <a:off x="35496" y="72008"/>
            <a:ext cx="7704856" cy="548680"/>
          </a:xfrm>
        </p:spPr>
        <p:txBody>
          <a:bodyPr>
            <a:noAutofit/>
          </a:bodyPr>
          <a:lstStyle/>
          <a:p>
            <a:r>
              <a:rPr lang="en-GB" sz="4000" dirty="0" smtClean="0"/>
              <a:t>2 – Exam Questions – June 2014</a:t>
            </a:r>
            <a:endParaRPr lang="en-GB" sz="3600" dirty="0"/>
          </a:p>
        </p:txBody>
      </p:sp>
      <p:sp>
        <p:nvSpPr>
          <p:cNvPr id="3" name="Rectangle 2"/>
          <p:cNvSpPr/>
          <p:nvPr/>
        </p:nvSpPr>
        <p:spPr>
          <a:xfrm>
            <a:off x="265135" y="3290501"/>
            <a:ext cx="4253113" cy="646331"/>
          </a:xfrm>
          <a:prstGeom prst="rect">
            <a:avLst/>
          </a:prstGeom>
        </p:spPr>
        <p:txBody>
          <a:bodyPr wrap="square">
            <a:spAutoFit/>
          </a:bodyPr>
          <a:lstStyle/>
          <a:p>
            <a:r>
              <a:rPr lang="en-US" b="1" dirty="0">
                <a:latin typeface="MyriadPro-Bold" panose="020B0703030403020204" pitchFamily="34" charset="0"/>
              </a:rPr>
              <a:t>Billy Bookcase – 503,441 sold between</a:t>
            </a:r>
          </a:p>
          <a:p>
            <a:r>
              <a:rPr lang="en-US" b="1" dirty="0">
                <a:latin typeface="MyriadPro-Bold" panose="020B0703030403020204" pitchFamily="34" charset="0"/>
              </a:rPr>
              <a:t>1 September 2012 and 25 October 2012</a:t>
            </a:r>
            <a:endParaRPr lang="en-GB" dirty="0"/>
          </a:p>
        </p:txBody>
      </p:sp>
      <p:sp>
        <p:nvSpPr>
          <p:cNvPr id="4" name="Rectangle 3"/>
          <p:cNvSpPr/>
          <p:nvPr/>
        </p:nvSpPr>
        <p:spPr>
          <a:xfrm>
            <a:off x="4518248" y="3290501"/>
            <a:ext cx="4374232" cy="923330"/>
          </a:xfrm>
          <a:prstGeom prst="rect">
            <a:avLst/>
          </a:prstGeom>
        </p:spPr>
        <p:txBody>
          <a:bodyPr wrap="square">
            <a:spAutoFit/>
          </a:bodyPr>
          <a:lstStyle/>
          <a:p>
            <a:r>
              <a:rPr lang="en-US" b="1" i="1" dirty="0" smtClean="0">
                <a:latin typeface="MyriadPro-BoldIt" panose="020B0703030403090204" pitchFamily="34" charset="0"/>
              </a:rPr>
              <a:t>IKEA </a:t>
            </a:r>
            <a:r>
              <a:rPr lang="en-US" b="1" dirty="0" smtClean="0">
                <a:latin typeface="MyriadPro-Bold" panose="020B0703030403020204" pitchFamily="34" charset="0"/>
              </a:rPr>
              <a:t>have sold 11.6bn Swedish meatballs to British customers since 1987.</a:t>
            </a:r>
          </a:p>
          <a:p>
            <a:r>
              <a:rPr lang="en-US" b="1" dirty="0" smtClean="0">
                <a:latin typeface="MyriadPro-Bold" panose="020B0703030403020204" pitchFamily="34" charset="0"/>
              </a:rPr>
              <a:t>Growth of ready meals market up by 4%</a:t>
            </a:r>
            <a:endParaRPr lang="en-GB" dirty="0"/>
          </a:p>
        </p:txBody>
      </p:sp>
      <p:sp>
        <p:nvSpPr>
          <p:cNvPr id="5" name="Rectangle 4"/>
          <p:cNvSpPr/>
          <p:nvPr/>
        </p:nvSpPr>
        <p:spPr>
          <a:xfrm>
            <a:off x="1014411" y="6018594"/>
            <a:ext cx="7056784" cy="646331"/>
          </a:xfrm>
          <a:prstGeom prst="rect">
            <a:avLst/>
          </a:prstGeom>
        </p:spPr>
        <p:txBody>
          <a:bodyPr wrap="square">
            <a:spAutoFit/>
          </a:bodyPr>
          <a:lstStyle/>
          <a:p>
            <a:r>
              <a:rPr lang="en-US" b="1" dirty="0">
                <a:latin typeface="MyriadPro-Bold" panose="020B0703030403020204" pitchFamily="34" charset="0"/>
              </a:rPr>
              <a:t>The UK market for solar panels is </a:t>
            </a:r>
            <a:r>
              <a:rPr lang="en-US" b="1" dirty="0" smtClean="0">
                <a:latin typeface="MyriadPro-Bold" panose="020B0703030403020204" pitchFamily="34" charset="0"/>
              </a:rPr>
              <a:t>currently growing </a:t>
            </a:r>
            <a:r>
              <a:rPr lang="en-US" b="1" dirty="0">
                <a:latin typeface="MyriadPro-Bold" panose="020B0703030403020204" pitchFamily="34" charset="0"/>
              </a:rPr>
              <a:t>at 25% per year. </a:t>
            </a:r>
            <a:r>
              <a:rPr lang="en-US" b="1" i="1" dirty="0">
                <a:latin typeface="MyriadPro-BoldIt" panose="020B0703030403090204" pitchFamily="34" charset="0"/>
              </a:rPr>
              <a:t>IKEA </a:t>
            </a:r>
            <a:r>
              <a:rPr lang="en-US" b="1" dirty="0">
                <a:latin typeface="MyriadPro-Bold" panose="020B0703030403020204" pitchFamily="34" charset="0"/>
              </a:rPr>
              <a:t>is </a:t>
            </a:r>
            <a:r>
              <a:rPr lang="en-US" b="1" dirty="0" smtClean="0">
                <a:latin typeface="MyriadPro-Bold" panose="020B0703030403020204" pitchFamily="34" charset="0"/>
              </a:rPr>
              <a:t>launching packs </a:t>
            </a:r>
            <a:r>
              <a:rPr lang="en-US" b="1" dirty="0">
                <a:latin typeface="MyriadPro-Bold" panose="020B0703030403020204" pitchFamily="34" charset="0"/>
              </a:rPr>
              <a:t>of solar panels in 17 UK stores in 2013</a:t>
            </a:r>
            <a:endParaRPr lang="en-GB" dirty="0"/>
          </a:p>
        </p:txBody>
      </p:sp>
      <p:pic>
        <p:nvPicPr>
          <p:cNvPr id="29698" name="Picture 2" descr="Image result for Billy Bookcase"/>
          <p:cNvPicPr>
            <a:picLocks noChangeAspect="1" noChangeArrowheads="1"/>
          </p:cNvPicPr>
          <p:nvPr/>
        </p:nvPicPr>
        <p:blipFill rotWithShape="1">
          <a:blip r:embed="rId3">
            <a:extLst>
              <a:ext uri="{28A0092B-C50C-407E-A947-70E740481C1C}">
                <a14:useLocalDpi xmlns:a14="http://schemas.microsoft.com/office/drawing/2010/main" val="0"/>
              </a:ext>
            </a:extLst>
          </a:blip>
          <a:srcRect t="6214" b="13625"/>
          <a:stretch/>
        </p:blipFill>
        <p:spPr bwMode="auto">
          <a:xfrm>
            <a:off x="611560" y="1412776"/>
            <a:ext cx="3442769" cy="1862830"/>
          </a:xfrm>
          <a:prstGeom prst="rect">
            <a:avLst/>
          </a:prstGeom>
          <a:noFill/>
          <a:extLst>
            <a:ext uri="{909E8E84-426E-40DD-AFC4-6F175D3DCCD1}">
              <a14:hiddenFill xmlns:a14="http://schemas.microsoft.com/office/drawing/2010/main">
                <a:solidFill>
                  <a:srgbClr val="FFFFFF"/>
                </a:solidFill>
              </a14:hiddenFill>
            </a:ext>
          </a:extLst>
        </p:spPr>
      </p:pic>
      <p:pic>
        <p:nvPicPr>
          <p:cNvPr id="29700" name="Picture 4" descr="Image result for ikea swedish meatballs"/>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726160" y="1091783"/>
            <a:ext cx="3958408" cy="2226605"/>
          </a:xfrm>
          <a:prstGeom prst="rect">
            <a:avLst/>
          </a:prstGeom>
          <a:noFill/>
          <a:extLst>
            <a:ext uri="{909E8E84-426E-40DD-AFC4-6F175D3DCCD1}">
              <a14:hiddenFill xmlns:a14="http://schemas.microsoft.com/office/drawing/2010/main">
                <a:solidFill>
                  <a:srgbClr val="FFFFFF"/>
                </a:solidFill>
              </a14:hiddenFill>
            </a:ext>
          </a:extLst>
        </p:spPr>
      </p:pic>
      <p:pic>
        <p:nvPicPr>
          <p:cNvPr id="29702" name="Picture 6" descr="Image result for ikea solar panel"/>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25175" y="4163045"/>
            <a:ext cx="3298753" cy="1855549"/>
          </a:xfrm>
          <a:prstGeom prst="rect">
            <a:avLst/>
          </a:prstGeom>
          <a:noFill/>
          <a:extLst>
            <a:ext uri="{909E8E84-426E-40DD-AFC4-6F175D3DCCD1}">
              <a14:hiddenFill xmlns:a14="http://schemas.microsoft.com/office/drawing/2010/main">
                <a:solidFill>
                  <a:srgbClr val="FFFFFF"/>
                </a:solidFill>
              </a14:hiddenFill>
            </a:ext>
          </a:extLst>
        </p:spPr>
      </p:pic>
      <p:pic>
        <p:nvPicPr>
          <p:cNvPr id="29704" name="Picture 8" descr="Image result for ikea solar panel"/>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702739" y="4209024"/>
            <a:ext cx="3973717" cy="1809570"/>
          </a:xfrm>
          <a:prstGeom prst="rect">
            <a:avLst/>
          </a:prstGeom>
          <a:noFill/>
          <a:extLst>
            <a:ext uri="{909E8E84-426E-40DD-AFC4-6F175D3DCCD1}">
              <a14:hiddenFill xmlns:a14="http://schemas.microsoft.com/office/drawing/2010/main">
                <a:solidFill>
                  <a:srgbClr val="FFFFFF"/>
                </a:solidFill>
              </a14:hiddenFill>
            </a:ext>
          </a:extLst>
        </p:spPr>
      </p:pic>
      <p:sp>
        <p:nvSpPr>
          <p:cNvPr id="13" name="TextBox 12">
            <a:hlinkClick r:id="rId7" action="ppaction://hlinkfile"/>
          </p:cNvPr>
          <p:cNvSpPr txBox="1"/>
          <p:nvPr/>
        </p:nvSpPr>
        <p:spPr>
          <a:xfrm>
            <a:off x="3995936" y="4470211"/>
            <a:ext cx="576064" cy="830997"/>
          </a:xfrm>
          <a:prstGeom prst="rect">
            <a:avLst/>
          </a:prstGeom>
          <a:noFill/>
        </p:spPr>
        <p:txBody>
          <a:bodyPr wrap="square" rtlCol="0">
            <a:spAutoFit/>
          </a:bodyPr>
          <a:lstStyle/>
          <a:p>
            <a:r>
              <a:rPr lang="en-GB" sz="48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1002661212"/>
      </p:ext>
    </p:extLst>
  </p:cSld>
  <p:clrMapOvr>
    <a:masterClrMapping/>
  </p:clrMapOvr>
  <p:transition advClick="0"/>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65135" y="1091783"/>
            <a:ext cx="8555337" cy="5712333"/>
          </a:xfrm>
          <a:prstGeom prst="rect">
            <a:avLst/>
          </a:prstGeom>
        </p:spPr>
        <p:txBody>
          <a:bodyPr wrap="square">
            <a:spAutoFit/>
          </a:bodyPr>
          <a:lstStyle/>
          <a:p>
            <a:pPr marL="342900" indent="-342900">
              <a:spcAft>
                <a:spcPts val="400"/>
              </a:spcAft>
              <a:buClr>
                <a:schemeClr val="accent6">
                  <a:lumMod val="50000"/>
                </a:schemeClr>
              </a:buClr>
              <a:buFont typeface="+mj-lt"/>
              <a:buAutoNum type="arabicPeriod" startAt="8"/>
              <a:tabLst>
                <a:tab pos="8345488" algn="r"/>
              </a:tabLst>
            </a:pPr>
            <a:r>
              <a:rPr lang="en-US" sz="1660" dirty="0">
                <a:solidFill>
                  <a:srgbClr val="FF0000"/>
                </a:solidFill>
              </a:rPr>
              <a:t>(b) Analyse the importance of the design mix to IKEA</a:t>
            </a:r>
            <a:r>
              <a:rPr lang="en-US" sz="1660" dirty="0" smtClean="0">
                <a:solidFill>
                  <a:srgbClr val="FF0000"/>
                </a:solidFill>
              </a:rPr>
              <a:t>.</a:t>
            </a:r>
          </a:p>
          <a:p>
            <a:pPr>
              <a:spcAft>
                <a:spcPts val="400"/>
              </a:spcAft>
              <a:buClr>
                <a:schemeClr val="accent6">
                  <a:lumMod val="50000"/>
                </a:schemeClr>
              </a:buClr>
              <a:tabLst>
                <a:tab pos="8345488" algn="r"/>
              </a:tabLst>
            </a:pPr>
            <a:r>
              <a:rPr lang="en-US" sz="1660" dirty="0" smtClean="0">
                <a:solidFill>
                  <a:srgbClr val="FF0000"/>
                </a:solidFill>
              </a:rPr>
              <a:t>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 </a:t>
            </a:r>
            <a:r>
              <a:rPr lang="en-US" sz="1660" b="1" dirty="0" smtClean="0">
                <a:solidFill>
                  <a:srgbClr val="FF0000"/>
                </a:solidFill>
              </a:rPr>
              <a:t>(</a:t>
            </a:r>
            <a:r>
              <a:rPr lang="en-US" sz="1660" b="1" dirty="0">
                <a:solidFill>
                  <a:srgbClr val="FF0000"/>
                </a:solidFill>
              </a:rPr>
              <a:t>Total for Question 10 = 12 marks)</a:t>
            </a:r>
          </a:p>
        </p:txBody>
      </p:sp>
      <p:sp>
        <p:nvSpPr>
          <p:cNvPr id="6" name="Title 1"/>
          <p:cNvSpPr>
            <a:spLocks noGrp="1"/>
          </p:cNvSpPr>
          <p:nvPr>
            <p:ph type="title"/>
          </p:nvPr>
        </p:nvSpPr>
        <p:spPr>
          <a:xfrm>
            <a:off x="35496" y="72008"/>
            <a:ext cx="7704856" cy="548680"/>
          </a:xfrm>
        </p:spPr>
        <p:txBody>
          <a:bodyPr>
            <a:noAutofit/>
          </a:bodyPr>
          <a:lstStyle/>
          <a:p>
            <a:r>
              <a:rPr lang="en-GB" sz="4000" dirty="0" smtClean="0"/>
              <a:t>6 – Exam Questions – June 2014</a:t>
            </a:r>
            <a:endParaRPr lang="en-GB" sz="3600" dirty="0"/>
          </a:p>
        </p:txBody>
      </p:sp>
      <p:sp>
        <p:nvSpPr>
          <p:cNvPr id="8" name="TextBox 7">
            <a:hlinkClick r:id="rId3" action="ppaction://hlinkfile"/>
          </p:cNvPr>
          <p:cNvSpPr txBox="1"/>
          <p:nvPr/>
        </p:nvSpPr>
        <p:spPr>
          <a:xfrm>
            <a:off x="8317695" y="1085835"/>
            <a:ext cx="576064" cy="830997"/>
          </a:xfrm>
          <a:prstGeom prst="rect">
            <a:avLst/>
          </a:prstGeom>
          <a:noFill/>
        </p:spPr>
        <p:txBody>
          <a:bodyPr wrap="square" rtlCol="0">
            <a:spAutoFit/>
          </a:bodyPr>
          <a:lstStyle/>
          <a:p>
            <a:r>
              <a:rPr lang="en-GB" sz="48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1842248604"/>
      </p:ext>
    </p:extLst>
  </p:cSld>
  <p:clrMapOvr>
    <a:masterClrMapping/>
  </p:clrMapOvr>
  <p:transition advClick="0"/>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35496" y="72008"/>
            <a:ext cx="7704856" cy="548680"/>
          </a:xfrm>
        </p:spPr>
        <p:txBody>
          <a:bodyPr>
            <a:noAutofit/>
          </a:bodyPr>
          <a:lstStyle/>
          <a:p>
            <a:r>
              <a:rPr lang="en-GB" sz="4000" dirty="0" smtClean="0"/>
              <a:t>6 </a:t>
            </a:r>
            <a:r>
              <a:rPr lang="en-GB" sz="4000" dirty="0"/>
              <a:t>– Exam Questions – </a:t>
            </a:r>
            <a:r>
              <a:rPr lang="en-GB" sz="4000" dirty="0" smtClean="0"/>
              <a:t>June 2014</a:t>
            </a:r>
            <a:endParaRPr lang="en-GB" sz="4000" b="1" dirty="0" smtClean="0"/>
          </a:p>
        </p:txBody>
      </p:sp>
      <p:graphicFrame>
        <p:nvGraphicFramePr>
          <p:cNvPr id="8" name="Table 7"/>
          <p:cNvGraphicFramePr>
            <a:graphicFrameLocks noGrp="1"/>
          </p:cNvGraphicFramePr>
          <p:nvPr>
            <p:extLst>
              <p:ext uri="{D42A27DB-BD31-4B8C-83A1-F6EECF244321}">
                <p14:modId xmlns:p14="http://schemas.microsoft.com/office/powerpoint/2010/main" val="3086390748"/>
              </p:ext>
            </p:extLst>
          </p:nvPr>
        </p:nvGraphicFramePr>
        <p:xfrm>
          <a:off x="251520" y="1052736"/>
          <a:ext cx="8640960" cy="5659120"/>
        </p:xfrm>
        <a:graphic>
          <a:graphicData uri="http://schemas.openxmlformats.org/drawingml/2006/table">
            <a:tbl>
              <a:tblPr firstRow="1" bandRow="1">
                <a:tableStyleId>{5C22544A-7EE6-4342-B048-85BDC9FD1C3A}</a:tableStyleId>
              </a:tblPr>
              <a:tblGrid>
                <a:gridCol w="1080120"/>
                <a:gridCol w="6552728"/>
                <a:gridCol w="1008112"/>
              </a:tblGrid>
              <a:tr h="370840">
                <a:tc>
                  <a:txBody>
                    <a:bodyPr/>
                    <a:lstStyle/>
                    <a:p>
                      <a:pPr algn="l"/>
                      <a:r>
                        <a:rPr lang="en-GB" sz="1600" dirty="0" smtClean="0">
                          <a:latin typeface="Arial" panose="020B0604020202020204" pitchFamily="34" charset="0"/>
                          <a:cs typeface="Arial" panose="020B0604020202020204" pitchFamily="34" charset="0"/>
                        </a:rPr>
                        <a:t>Question Number</a:t>
                      </a:r>
                      <a:endParaRPr lang="en-GB" sz="1600" dirty="0">
                        <a:latin typeface="Arial" panose="020B0604020202020204" pitchFamily="34" charset="0"/>
                        <a:cs typeface="Arial" panose="020B0604020202020204" pitchFamily="34" charset="0"/>
                      </a:endParaRPr>
                    </a:p>
                  </a:txBody>
                  <a:tcPr/>
                </a:tc>
                <a:tc>
                  <a:txBody>
                    <a:bodyPr/>
                    <a:lstStyle/>
                    <a:p>
                      <a:pPr algn="l"/>
                      <a:r>
                        <a:rPr lang="en-GB" sz="1600" b="1" dirty="0" smtClean="0">
                          <a:latin typeface="Arial" panose="020B0604020202020204" pitchFamily="34" charset="0"/>
                          <a:cs typeface="Arial" panose="020B0604020202020204" pitchFamily="34" charset="0"/>
                        </a:rPr>
                        <a:t>Question</a:t>
                      </a:r>
                      <a:endParaRPr lang="en-GB" sz="1600" b="1" dirty="0">
                        <a:latin typeface="Arial" panose="020B0604020202020204" pitchFamily="34" charset="0"/>
                        <a:cs typeface="Arial" panose="020B0604020202020204" pitchFamily="34" charset="0"/>
                      </a:endParaRPr>
                    </a:p>
                  </a:txBody>
                  <a:tcPr/>
                </a:tc>
                <a:tc>
                  <a:txBody>
                    <a:bodyPr/>
                    <a:lstStyle/>
                    <a:p>
                      <a:pPr algn="l"/>
                      <a:r>
                        <a:rPr lang="en-GB" sz="1600" dirty="0" smtClean="0">
                          <a:latin typeface="Arial" panose="020B0604020202020204" pitchFamily="34" charset="0"/>
                          <a:cs typeface="Arial" panose="020B0604020202020204" pitchFamily="34" charset="0"/>
                        </a:rPr>
                        <a:t>Marks</a:t>
                      </a:r>
                    </a:p>
                  </a:txBody>
                  <a:tcPr/>
                </a:tc>
              </a:tr>
              <a:tr h="370840">
                <a:tc>
                  <a:txBody>
                    <a:bodyPr/>
                    <a:lstStyle/>
                    <a:p>
                      <a:pPr algn="l"/>
                      <a:r>
                        <a:rPr lang="en-GB" sz="1600" dirty="0" smtClean="0">
                          <a:latin typeface="Arial" panose="020B0604020202020204" pitchFamily="34" charset="0"/>
                          <a:cs typeface="Arial" panose="020B0604020202020204" pitchFamily="34" charset="0"/>
                        </a:rPr>
                        <a:t>8</a:t>
                      </a:r>
                      <a:r>
                        <a:rPr lang="en-GB" sz="1600" baseline="0" dirty="0" smtClean="0">
                          <a:latin typeface="Arial" panose="020B0604020202020204" pitchFamily="34" charset="0"/>
                          <a:cs typeface="Arial" panose="020B0604020202020204" pitchFamily="34" charset="0"/>
                        </a:rPr>
                        <a:t> (b)</a:t>
                      </a:r>
                      <a:endParaRPr lang="en-GB" sz="1600" dirty="0">
                        <a:latin typeface="Arial" panose="020B0604020202020204" pitchFamily="34" charset="0"/>
                        <a:cs typeface="Arial" panose="020B0604020202020204" pitchFamily="34" charset="0"/>
                      </a:endParaRPr>
                    </a:p>
                  </a:txBody>
                  <a:tcPr/>
                </a:tc>
                <a:tc>
                  <a:txBody>
                    <a:bodyPr/>
                    <a:lstStyle/>
                    <a:p>
                      <a:pPr algn="l"/>
                      <a:r>
                        <a:rPr lang="en-US" sz="1600" b="1" dirty="0" smtClean="0">
                          <a:latin typeface="Arial" panose="020B0604020202020204" pitchFamily="34" charset="0"/>
                          <a:cs typeface="Arial" panose="020B0604020202020204" pitchFamily="34" charset="0"/>
                        </a:rPr>
                        <a:t>Analyse the importance of the design mix to IKEA.</a:t>
                      </a:r>
                      <a:endParaRPr lang="en-GB" sz="1600" b="1" dirty="0">
                        <a:latin typeface="Arial" panose="020B0604020202020204" pitchFamily="34" charset="0"/>
                        <a:cs typeface="Arial" panose="020B0604020202020204" pitchFamily="34" charset="0"/>
                      </a:endParaRPr>
                    </a:p>
                  </a:txBody>
                  <a:tcPr/>
                </a:tc>
                <a:tc>
                  <a:txBody>
                    <a:bodyPr/>
                    <a:lstStyle/>
                    <a:p>
                      <a:pPr algn="l"/>
                      <a:r>
                        <a:rPr lang="en-GB" sz="1600" dirty="0" smtClean="0">
                          <a:latin typeface="Arial" panose="020B0604020202020204" pitchFamily="34" charset="0"/>
                          <a:cs typeface="Arial" panose="020B0604020202020204" pitchFamily="34" charset="0"/>
                        </a:rPr>
                        <a:t>6 marks</a:t>
                      </a:r>
                    </a:p>
                  </a:txBody>
                  <a:tcPr/>
                </a:tc>
              </a:tr>
              <a:tr h="370840">
                <a:tc>
                  <a:txBody>
                    <a:bodyPr/>
                    <a:lstStyle/>
                    <a:p>
                      <a:pPr algn="l">
                        <a:spcBef>
                          <a:spcPts val="600"/>
                        </a:spcBef>
                      </a:pPr>
                      <a:endParaRPr lang="en-GB" sz="1600" dirty="0">
                        <a:latin typeface="Arial" panose="020B0604020202020204" pitchFamily="34" charset="0"/>
                        <a:cs typeface="Arial" panose="020B0604020202020204" pitchFamily="34" charset="0"/>
                      </a:endParaRPr>
                    </a:p>
                  </a:txBody>
                  <a:tcPr/>
                </a:tc>
                <a:tc>
                  <a:txBody>
                    <a:bodyPr/>
                    <a:lstStyle/>
                    <a:p>
                      <a:pPr algn="ctr">
                        <a:spcBef>
                          <a:spcPts val="600"/>
                        </a:spcBef>
                      </a:pPr>
                      <a:r>
                        <a:rPr lang="en-US" sz="1600" b="1" dirty="0" smtClean="0">
                          <a:latin typeface="Arial" panose="020B0604020202020204" pitchFamily="34" charset="0"/>
                          <a:cs typeface="Arial" panose="020B0604020202020204" pitchFamily="34" charset="0"/>
                        </a:rPr>
                        <a:t>(Knowledge 2, Application 2, Analysis 2)</a:t>
                      </a:r>
                    </a:p>
                    <a:p>
                      <a:pPr>
                        <a:spcAft>
                          <a:spcPts val="600"/>
                        </a:spcAft>
                      </a:pPr>
                      <a:r>
                        <a:rPr kumimoji="0" lang="en-US" sz="1600" b="1" i="0" u="none" strike="noStrike" kern="1200" baseline="0" dirty="0" smtClean="0">
                          <a:solidFill>
                            <a:schemeClr val="dk1"/>
                          </a:solidFill>
                          <a:latin typeface="Arial" panose="020B0604020202020204" pitchFamily="34" charset="0"/>
                          <a:ea typeface="+mn-ea"/>
                          <a:cs typeface="Arial" panose="020B0604020202020204" pitchFamily="34" charset="0"/>
                        </a:rPr>
                        <a:t>Knowledge/understanding: </a:t>
                      </a:r>
                      <a:r>
                        <a:rPr kumimoji="0" lang="en-US" sz="1600" b="0" i="0" u="none" strike="noStrike" kern="1200" baseline="0" dirty="0" smtClean="0">
                          <a:solidFill>
                            <a:schemeClr val="dk1"/>
                          </a:solidFill>
                          <a:latin typeface="Arial" panose="020B0604020202020204" pitchFamily="34" charset="0"/>
                          <a:ea typeface="+mn-ea"/>
                          <a:cs typeface="Arial" panose="020B0604020202020204" pitchFamily="34" charset="0"/>
                        </a:rPr>
                        <a:t>up to 2 marks are available for defining design mix e.g. the way in which function, aesthetics and economic manufacture </a:t>
                      </a:r>
                      <a:r>
                        <a:rPr kumimoji="0" lang="en-US" sz="1600" b="1" i="0" u="none" strike="noStrike" kern="1200" baseline="0" dirty="0" smtClean="0">
                          <a:solidFill>
                            <a:schemeClr val="dk1"/>
                          </a:solidFill>
                          <a:latin typeface="Arial" panose="020B0604020202020204" pitchFamily="34" charset="0"/>
                          <a:ea typeface="+mn-ea"/>
                          <a:cs typeface="Arial" panose="020B0604020202020204" pitchFamily="34" charset="0"/>
                        </a:rPr>
                        <a:t>(1 mark) </a:t>
                      </a:r>
                      <a:r>
                        <a:rPr kumimoji="0" lang="en-US" sz="1600" b="0" i="0" u="none" strike="noStrike" kern="1200" baseline="0" dirty="0" smtClean="0">
                          <a:solidFill>
                            <a:schemeClr val="dk1"/>
                          </a:solidFill>
                          <a:latin typeface="Arial" panose="020B0604020202020204" pitchFamily="34" charset="0"/>
                          <a:ea typeface="+mn-ea"/>
                          <a:cs typeface="Arial" panose="020B0604020202020204" pitchFamily="34" charset="0"/>
                        </a:rPr>
                        <a:t>are combined/balanced in the overall design </a:t>
                      </a:r>
                      <a:r>
                        <a:rPr kumimoji="0" lang="en-US" sz="1600" b="1" i="0" u="none" strike="noStrike" kern="1200" baseline="0" dirty="0" smtClean="0">
                          <a:solidFill>
                            <a:schemeClr val="dk1"/>
                          </a:solidFill>
                          <a:latin typeface="Arial" panose="020B0604020202020204" pitchFamily="34" charset="0"/>
                          <a:ea typeface="+mn-ea"/>
                          <a:cs typeface="Arial" panose="020B0604020202020204" pitchFamily="34" charset="0"/>
                        </a:rPr>
                        <a:t>(1 mark) </a:t>
                      </a:r>
                      <a:endParaRPr kumimoji="0" lang="en-US" sz="1600" b="0" i="0" u="none" strike="noStrike" kern="1200" baseline="0" dirty="0" smtClean="0">
                        <a:solidFill>
                          <a:schemeClr val="dk1"/>
                        </a:solidFill>
                        <a:latin typeface="Arial" panose="020B0604020202020204" pitchFamily="34" charset="0"/>
                        <a:ea typeface="+mn-ea"/>
                        <a:cs typeface="Arial" panose="020B0604020202020204" pitchFamily="34" charset="0"/>
                      </a:endParaRPr>
                    </a:p>
                    <a:p>
                      <a:pPr>
                        <a:spcAft>
                          <a:spcPts val="600"/>
                        </a:spcAft>
                      </a:pPr>
                      <a:r>
                        <a:rPr kumimoji="0" lang="en-US" sz="1600" b="1" i="0" u="none" strike="noStrike" kern="1200" baseline="0" dirty="0" smtClean="0">
                          <a:solidFill>
                            <a:schemeClr val="dk1"/>
                          </a:solidFill>
                          <a:latin typeface="Arial" panose="020B0604020202020204" pitchFamily="34" charset="0"/>
                          <a:ea typeface="+mn-ea"/>
                          <a:cs typeface="Arial" panose="020B0604020202020204" pitchFamily="34" charset="0"/>
                        </a:rPr>
                        <a:t>Application: </a:t>
                      </a:r>
                      <a:r>
                        <a:rPr kumimoji="0" lang="en-US" sz="1600" b="0" i="0" u="none" strike="noStrike" kern="1200" baseline="0" dirty="0" smtClean="0">
                          <a:solidFill>
                            <a:schemeClr val="dk1"/>
                          </a:solidFill>
                          <a:latin typeface="Arial" panose="020B0604020202020204" pitchFamily="34" charset="0"/>
                          <a:ea typeface="+mn-ea"/>
                          <a:cs typeface="Arial" panose="020B0604020202020204" pitchFamily="34" charset="0"/>
                        </a:rPr>
                        <a:t>up to 2 marks are available for contextual answers to </a:t>
                      </a:r>
                      <a:r>
                        <a:rPr kumimoji="0" lang="en-US" sz="1600" b="0" i="1" u="none" strike="noStrike" kern="1200" baseline="0" dirty="0" smtClean="0">
                          <a:solidFill>
                            <a:schemeClr val="dk1"/>
                          </a:solidFill>
                          <a:latin typeface="Arial" panose="020B0604020202020204" pitchFamily="34" charset="0"/>
                          <a:ea typeface="+mn-ea"/>
                          <a:cs typeface="Arial" panose="020B0604020202020204" pitchFamily="34" charset="0"/>
                        </a:rPr>
                        <a:t>IKEA </a:t>
                      </a:r>
                      <a:r>
                        <a:rPr kumimoji="0" lang="en-US" sz="1600" b="0" i="0" u="none" strike="noStrike" kern="1200" baseline="0" dirty="0" smtClean="0">
                          <a:solidFill>
                            <a:schemeClr val="dk1"/>
                          </a:solidFill>
                          <a:latin typeface="Arial" panose="020B0604020202020204" pitchFamily="34" charset="0"/>
                          <a:ea typeface="+mn-ea"/>
                          <a:cs typeface="Arial" panose="020B0604020202020204" pitchFamily="34" charset="0"/>
                        </a:rPr>
                        <a:t>e.g. </a:t>
                      </a:r>
                      <a:r>
                        <a:rPr kumimoji="0" lang="en-US" sz="1600" b="0" i="1" u="none" strike="noStrike" kern="1200" baseline="0" dirty="0" smtClean="0">
                          <a:solidFill>
                            <a:schemeClr val="dk1"/>
                          </a:solidFill>
                          <a:latin typeface="Arial" panose="020B0604020202020204" pitchFamily="34" charset="0"/>
                          <a:ea typeface="+mn-ea"/>
                          <a:cs typeface="Arial" panose="020B0604020202020204" pitchFamily="34" charset="0"/>
                        </a:rPr>
                        <a:t>IKEA </a:t>
                      </a:r>
                      <a:r>
                        <a:rPr kumimoji="0" lang="en-US" sz="1600" b="0" i="0" u="none" strike="noStrike" kern="1200" baseline="0" dirty="0" smtClean="0">
                          <a:solidFill>
                            <a:schemeClr val="dk1"/>
                          </a:solidFill>
                          <a:latin typeface="Arial" panose="020B0604020202020204" pitchFamily="34" charset="0"/>
                          <a:ea typeface="+mn-ea"/>
                          <a:cs typeface="Arial" panose="020B0604020202020204" pitchFamily="34" charset="0"/>
                        </a:rPr>
                        <a:t>needs to produce functional home furnishings products such as sofas </a:t>
                      </a:r>
                      <a:r>
                        <a:rPr kumimoji="0" lang="en-US" sz="1600" b="1" i="0" u="none" strike="noStrike" kern="1200" baseline="0" dirty="0" smtClean="0">
                          <a:solidFill>
                            <a:schemeClr val="dk1"/>
                          </a:solidFill>
                          <a:latin typeface="Arial" panose="020B0604020202020204" pitchFamily="34" charset="0"/>
                          <a:ea typeface="+mn-ea"/>
                          <a:cs typeface="Arial" panose="020B0604020202020204" pitchFamily="34" charset="0"/>
                        </a:rPr>
                        <a:t>(1 mark) </a:t>
                      </a:r>
                      <a:r>
                        <a:rPr kumimoji="0" lang="en-US" sz="1600" b="0" i="1" u="none" strike="noStrike" kern="1200" baseline="0" dirty="0" smtClean="0">
                          <a:solidFill>
                            <a:schemeClr val="dk1"/>
                          </a:solidFill>
                          <a:latin typeface="Arial" panose="020B0604020202020204" pitchFamily="34" charset="0"/>
                          <a:ea typeface="+mn-ea"/>
                          <a:cs typeface="Arial" panose="020B0604020202020204" pitchFamily="34" charset="0"/>
                        </a:rPr>
                        <a:t>IKEA </a:t>
                      </a:r>
                      <a:r>
                        <a:rPr kumimoji="0" lang="en-US" sz="1600" b="0" i="0" u="none" strike="noStrike" kern="1200" baseline="0" dirty="0" smtClean="0">
                          <a:solidFill>
                            <a:schemeClr val="dk1"/>
                          </a:solidFill>
                          <a:latin typeface="Arial" panose="020B0604020202020204" pitchFamily="34" charset="0"/>
                          <a:ea typeface="+mn-ea"/>
                          <a:cs typeface="Arial" panose="020B0604020202020204" pitchFamily="34" charset="0"/>
                        </a:rPr>
                        <a:t>use interior designers to produce low priced but well-designed furniture </a:t>
                      </a:r>
                    </a:p>
                    <a:p>
                      <a:pPr>
                        <a:spcAft>
                          <a:spcPts val="600"/>
                        </a:spcAft>
                      </a:pPr>
                      <a:r>
                        <a:rPr kumimoji="0" lang="en-GB" sz="1600" b="1" i="0" u="none" strike="noStrike" kern="1200" baseline="0" dirty="0" smtClean="0">
                          <a:solidFill>
                            <a:schemeClr val="dk1"/>
                          </a:solidFill>
                          <a:latin typeface="Arial" panose="020B0604020202020204" pitchFamily="34" charset="0"/>
                          <a:ea typeface="+mn-ea"/>
                          <a:cs typeface="Arial" panose="020B0604020202020204" pitchFamily="34" charset="0"/>
                        </a:rPr>
                        <a:t>(1 mark) </a:t>
                      </a:r>
                      <a:endPar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endParaRPr>
                    </a:p>
                    <a:p>
                      <a:pPr>
                        <a:spcAft>
                          <a:spcPts val="600"/>
                        </a:spcAft>
                      </a:pPr>
                      <a:r>
                        <a:rPr kumimoji="0" lang="en-US" sz="1600" b="1" i="0" u="none" strike="noStrike" kern="1200" baseline="0" dirty="0" smtClean="0">
                          <a:solidFill>
                            <a:schemeClr val="dk1"/>
                          </a:solidFill>
                          <a:latin typeface="Arial" panose="020B0604020202020204" pitchFamily="34" charset="0"/>
                          <a:ea typeface="+mn-ea"/>
                          <a:cs typeface="Arial" panose="020B0604020202020204" pitchFamily="34" charset="0"/>
                        </a:rPr>
                        <a:t>Analysis: </a:t>
                      </a:r>
                      <a:r>
                        <a:rPr kumimoji="0" lang="en-US" sz="1600" b="0" i="0" u="none" strike="noStrike" kern="1200" baseline="0" dirty="0" smtClean="0">
                          <a:solidFill>
                            <a:schemeClr val="dk1"/>
                          </a:solidFill>
                          <a:latin typeface="Arial" panose="020B0604020202020204" pitchFamily="34" charset="0"/>
                          <a:ea typeface="+mn-ea"/>
                          <a:cs typeface="Arial" panose="020B0604020202020204" pitchFamily="34" charset="0"/>
                        </a:rPr>
                        <a:t>up to 2 marks are available for explaining reason/cause/consequence/cost for </a:t>
                      </a:r>
                      <a:r>
                        <a:rPr kumimoji="0" lang="en-US" sz="1600" b="0" i="1" u="none" strike="noStrike" kern="1200" baseline="0" dirty="0" smtClean="0">
                          <a:solidFill>
                            <a:schemeClr val="dk1"/>
                          </a:solidFill>
                          <a:latin typeface="Arial" panose="020B0604020202020204" pitchFamily="34" charset="0"/>
                          <a:ea typeface="+mn-ea"/>
                          <a:cs typeface="Arial" panose="020B0604020202020204" pitchFamily="34" charset="0"/>
                        </a:rPr>
                        <a:t>IKEA </a:t>
                      </a:r>
                      <a:r>
                        <a:rPr kumimoji="0" lang="en-US" sz="1600" b="0" i="0" u="none" strike="noStrike" kern="1200" baseline="0" dirty="0" smtClean="0">
                          <a:solidFill>
                            <a:schemeClr val="dk1"/>
                          </a:solidFill>
                          <a:latin typeface="Arial" panose="020B0604020202020204" pitchFamily="34" charset="0"/>
                          <a:ea typeface="+mn-ea"/>
                          <a:cs typeface="Arial" panose="020B0604020202020204" pitchFamily="34" charset="0"/>
                        </a:rPr>
                        <a:t/>
                      </a:r>
                      <a:br>
                        <a:rPr kumimoji="0" lang="en-US" sz="1600" b="0" i="0" u="none" strike="noStrike" kern="1200" baseline="0" dirty="0" smtClean="0">
                          <a:solidFill>
                            <a:schemeClr val="dk1"/>
                          </a:solidFill>
                          <a:latin typeface="Arial" panose="020B0604020202020204" pitchFamily="34" charset="0"/>
                          <a:ea typeface="+mn-ea"/>
                          <a:cs typeface="Arial" panose="020B0604020202020204" pitchFamily="34" charset="0"/>
                        </a:rPr>
                      </a:br>
                      <a:r>
                        <a:rPr kumimoji="0" lang="en-US" sz="1600" b="0" i="0" u="none" strike="noStrike" kern="1200" baseline="0" dirty="0" smtClean="0">
                          <a:solidFill>
                            <a:schemeClr val="dk1"/>
                          </a:solidFill>
                          <a:latin typeface="Arial" panose="020B0604020202020204" pitchFamily="34" charset="0"/>
                          <a:ea typeface="+mn-ea"/>
                          <a:cs typeface="Arial" panose="020B0604020202020204" pitchFamily="34" charset="0"/>
                        </a:rPr>
                        <a:t>e.g. </a:t>
                      </a:r>
                      <a:r>
                        <a:rPr kumimoji="0" lang="en-US" sz="1600" b="0" i="1" u="none" strike="noStrike" kern="1200" baseline="0" dirty="0" smtClean="0">
                          <a:solidFill>
                            <a:schemeClr val="dk1"/>
                          </a:solidFill>
                          <a:latin typeface="Arial" panose="020B0604020202020204" pitchFamily="34" charset="0"/>
                          <a:ea typeface="+mn-ea"/>
                          <a:cs typeface="Arial" panose="020B0604020202020204" pitchFamily="34" charset="0"/>
                        </a:rPr>
                        <a:t>IKEA </a:t>
                      </a:r>
                      <a:r>
                        <a:rPr kumimoji="0" lang="en-US" sz="1600" b="0" i="0" u="none" strike="noStrike" kern="1200" baseline="0" dirty="0" smtClean="0">
                          <a:solidFill>
                            <a:schemeClr val="dk1"/>
                          </a:solidFill>
                          <a:latin typeface="Arial" panose="020B0604020202020204" pitchFamily="34" charset="0"/>
                          <a:ea typeface="+mn-ea"/>
                          <a:cs typeface="Arial" panose="020B0604020202020204" pitchFamily="34" charset="0"/>
                        </a:rPr>
                        <a:t>will have to consider all 3 aspects of the design mix in order to produce sofas which are functional, high quality and affordable for as many people as possible </a:t>
                      </a:r>
                      <a:r>
                        <a:rPr kumimoji="0" lang="en-US" sz="1600" b="1" i="0" u="none" strike="noStrike" kern="1200" baseline="0" dirty="0" smtClean="0">
                          <a:solidFill>
                            <a:schemeClr val="dk1"/>
                          </a:solidFill>
                          <a:latin typeface="Arial" panose="020B0604020202020204" pitchFamily="34" charset="0"/>
                          <a:ea typeface="+mn-ea"/>
                          <a:cs typeface="Arial" panose="020B0604020202020204" pitchFamily="34" charset="0"/>
                        </a:rPr>
                        <a:t>(1 mark), </a:t>
                      </a:r>
                      <a:r>
                        <a:rPr kumimoji="0" lang="en-US" sz="1600" b="0" i="0" u="none" strike="noStrike" kern="1200" baseline="0" dirty="0" smtClean="0">
                          <a:solidFill>
                            <a:schemeClr val="dk1"/>
                          </a:solidFill>
                          <a:latin typeface="Arial" panose="020B0604020202020204" pitchFamily="34" charset="0"/>
                          <a:ea typeface="+mn-ea"/>
                          <a:cs typeface="Arial" panose="020B0604020202020204" pitchFamily="34" charset="0"/>
                        </a:rPr>
                        <a:t>it is important that </a:t>
                      </a:r>
                      <a:r>
                        <a:rPr kumimoji="0" lang="en-US" sz="1600" b="0" i="1" u="none" strike="noStrike" kern="1200" baseline="0" dirty="0" smtClean="0">
                          <a:solidFill>
                            <a:schemeClr val="dk1"/>
                          </a:solidFill>
                          <a:latin typeface="Arial" panose="020B0604020202020204" pitchFamily="34" charset="0"/>
                          <a:ea typeface="+mn-ea"/>
                          <a:cs typeface="Arial" panose="020B0604020202020204" pitchFamily="34" charset="0"/>
                        </a:rPr>
                        <a:t>IKEA </a:t>
                      </a:r>
                      <a:r>
                        <a:rPr kumimoji="0" lang="en-US" sz="1600" b="0" i="0" u="none" strike="noStrike" kern="1200" baseline="0" dirty="0" smtClean="0">
                          <a:solidFill>
                            <a:schemeClr val="dk1"/>
                          </a:solidFill>
                          <a:latin typeface="Arial" panose="020B0604020202020204" pitchFamily="34" charset="0"/>
                          <a:ea typeface="+mn-ea"/>
                          <a:cs typeface="Arial" panose="020B0604020202020204" pitchFamily="34" charset="0"/>
                        </a:rPr>
                        <a:t>combines the function and aesthetics function with economic manufacture in order to maintain its competitive advantage/USP </a:t>
                      </a:r>
                      <a:r>
                        <a:rPr kumimoji="0" lang="en-US" sz="1600" b="1" i="0" u="none" strike="noStrike" kern="1200" baseline="0" dirty="0" smtClean="0">
                          <a:solidFill>
                            <a:schemeClr val="dk1"/>
                          </a:solidFill>
                          <a:latin typeface="Arial" panose="020B0604020202020204" pitchFamily="34" charset="0"/>
                          <a:ea typeface="+mn-ea"/>
                          <a:cs typeface="Arial" panose="020B0604020202020204" pitchFamily="34" charset="0"/>
                        </a:rPr>
                        <a:t>(1 mark) </a:t>
                      </a:r>
                      <a:r>
                        <a:rPr kumimoji="0" lang="en-US" sz="1600" b="0" i="0" u="none" strike="noStrike" kern="1200" baseline="0" dirty="0" smtClean="0">
                          <a:solidFill>
                            <a:schemeClr val="dk1"/>
                          </a:solidFill>
                          <a:latin typeface="Arial" panose="020B0604020202020204" pitchFamily="34" charset="0"/>
                          <a:ea typeface="+mn-ea"/>
                          <a:cs typeface="Arial" panose="020B0604020202020204" pitchFamily="34" charset="0"/>
                        </a:rPr>
                        <a:t>	</a:t>
                      </a:r>
                    </a:p>
                  </a:txBody>
                  <a:tcPr/>
                </a:tc>
                <a:tc>
                  <a:txBody>
                    <a:bodyPr/>
                    <a:lstStyle/>
                    <a:p>
                      <a:pPr algn="l"/>
                      <a:endParaRPr lang="en-GB" sz="1600" dirty="0" smtClean="0">
                        <a:latin typeface="Arial" panose="020B0604020202020204" pitchFamily="34" charset="0"/>
                        <a:cs typeface="Arial" panose="020B0604020202020204" pitchFamily="34" charset="0"/>
                      </a:endParaRPr>
                    </a:p>
                    <a:p>
                      <a:pPr algn="l"/>
                      <a:r>
                        <a:rPr lang="en-GB" sz="1600" dirty="0" smtClean="0">
                          <a:latin typeface="Arial" panose="020B0604020202020204" pitchFamily="34" charset="0"/>
                          <a:cs typeface="Arial" panose="020B0604020202020204" pitchFamily="34" charset="0"/>
                        </a:rPr>
                        <a:t>1-2 mark</a:t>
                      </a:r>
                    </a:p>
                    <a:p>
                      <a:pPr algn="l"/>
                      <a:endParaRPr lang="en-GB" sz="1600" dirty="0" smtClean="0">
                        <a:latin typeface="Arial" panose="020B0604020202020204" pitchFamily="34" charset="0"/>
                        <a:cs typeface="Arial" panose="020B0604020202020204" pitchFamily="34" charset="0"/>
                      </a:endParaRPr>
                    </a:p>
                    <a:p>
                      <a:pPr algn="l"/>
                      <a:endParaRPr lang="en-GB" sz="1600" dirty="0" smtClean="0">
                        <a:latin typeface="Arial" panose="020B0604020202020204" pitchFamily="34" charset="0"/>
                        <a:cs typeface="Arial" panose="020B0604020202020204" pitchFamily="34" charset="0"/>
                      </a:endParaRPr>
                    </a:p>
                    <a:p>
                      <a:pPr algn="l"/>
                      <a:endParaRPr lang="en-GB" sz="1600" dirty="0" smtClean="0">
                        <a:latin typeface="Arial" panose="020B0604020202020204" pitchFamily="34" charset="0"/>
                        <a:cs typeface="Arial" panose="020B0604020202020204" pitchFamily="34" charset="0"/>
                      </a:endParaRPr>
                    </a:p>
                    <a:p>
                      <a:pPr algn="l"/>
                      <a:endParaRPr lang="en-GB" sz="1600" dirty="0" smtClean="0">
                        <a:latin typeface="Arial" panose="020B0604020202020204" pitchFamily="34" charset="0"/>
                        <a:cs typeface="Arial" panose="020B0604020202020204" pitchFamily="34" charset="0"/>
                      </a:endParaRPr>
                    </a:p>
                    <a:p>
                      <a:pPr algn="l"/>
                      <a:endParaRPr lang="en-GB" sz="1600" dirty="0" smtClean="0">
                        <a:latin typeface="Arial" panose="020B0604020202020204" pitchFamily="34" charset="0"/>
                        <a:cs typeface="Arial" panose="020B0604020202020204" pitchFamily="34" charset="0"/>
                      </a:endParaRPr>
                    </a:p>
                    <a:p>
                      <a:pPr algn="l"/>
                      <a:r>
                        <a:rPr lang="en-GB" sz="1600" dirty="0" smtClean="0">
                          <a:latin typeface="Arial" panose="020B0604020202020204" pitchFamily="34" charset="0"/>
                          <a:cs typeface="Arial" panose="020B0604020202020204" pitchFamily="34" charset="0"/>
                        </a:rPr>
                        <a:t>1-2</a:t>
                      </a:r>
                      <a:r>
                        <a:rPr lang="en-GB" sz="1600" baseline="0" dirty="0" smtClean="0">
                          <a:latin typeface="Arial" panose="020B0604020202020204" pitchFamily="34" charset="0"/>
                          <a:cs typeface="Arial" panose="020B0604020202020204" pitchFamily="34" charset="0"/>
                        </a:rPr>
                        <a:t> </a:t>
                      </a:r>
                      <a:r>
                        <a:rPr lang="en-GB" sz="1600" dirty="0" smtClean="0">
                          <a:latin typeface="Arial" panose="020B0604020202020204" pitchFamily="34" charset="0"/>
                          <a:cs typeface="Arial" panose="020B0604020202020204" pitchFamily="34" charset="0"/>
                        </a:rPr>
                        <a:t>mark</a:t>
                      </a:r>
                    </a:p>
                    <a:p>
                      <a:pPr algn="l"/>
                      <a:endParaRPr lang="en-GB" sz="1600" dirty="0" smtClean="0">
                        <a:latin typeface="Arial" panose="020B0604020202020204" pitchFamily="34" charset="0"/>
                        <a:cs typeface="Arial" panose="020B0604020202020204" pitchFamily="34" charset="0"/>
                      </a:endParaRPr>
                    </a:p>
                    <a:p>
                      <a:pPr algn="l"/>
                      <a:endParaRPr lang="en-GB" sz="1600" dirty="0" smtClean="0">
                        <a:latin typeface="Arial" panose="020B0604020202020204" pitchFamily="34" charset="0"/>
                        <a:cs typeface="Arial" panose="020B0604020202020204" pitchFamily="34" charset="0"/>
                      </a:endParaRPr>
                    </a:p>
                    <a:p>
                      <a:pPr algn="l"/>
                      <a:endParaRPr lang="en-GB" sz="1600" dirty="0" smtClean="0">
                        <a:latin typeface="Arial" panose="020B0604020202020204" pitchFamily="34" charset="0"/>
                        <a:cs typeface="Arial" panose="020B0604020202020204" pitchFamily="34" charset="0"/>
                      </a:endParaRPr>
                    </a:p>
                    <a:p>
                      <a:pPr algn="l"/>
                      <a:endParaRPr lang="en-GB" sz="1600" dirty="0" smtClean="0">
                        <a:latin typeface="Arial" panose="020B0604020202020204" pitchFamily="34" charset="0"/>
                        <a:cs typeface="Arial" panose="020B0604020202020204" pitchFamily="34" charset="0"/>
                      </a:endParaRPr>
                    </a:p>
                    <a:p>
                      <a:pPr algn="l"/>
                      <a:endParaRPr lang="en-GB" sz="1600" dirty="0" smtClean="0">
                        <a:latin typeface="Arial" panose="020B0604020202020204" pitchFamily="34" charset="0"/>
                        <a:cs typeface="Arial" panose="020B0604020202020204" pitchFamily="34" charset="0"/>
                      </a:endParaRPr>
                    </a:p>
                    <a:p>
                      <a:pPr algn="l"/>
                      <a:endParaRPr lang="en-GB" sz="1600" dirty="0" smtClean="0">
                        <a:latin typeface="Arial" panose="020B0604020202020204" pitchFamily="34" charset="0"/>
                        <a:cs typeface="Arial" panose="020B0604020202020204" pitchFamily="34" charset="0"/>
                      </a:endParaRPr>
                    </a:p>
                    <a:p>
                      <a:pPr algn="l"/>
                      <a:r>
                        <a:rPr lang="en-GB" sz="1600" dirty="0" smtClean="0">
                          <a:latin typeface="Arial" panose="020B0604020202020204" pitchFamily="34" charset="0"/>
                          <a:cs typeface="Arial" panose="020B0604020202020204" pitchFamily="34" charset="0"/>
                        </a:rPr>
                        <a:t>1-2</a:t>
                      </a:r>
                      <a:r>
                        <a:rPr lang="en-GB" sz="1600" baseline="0" dirty="0" smtClean="0">
                          <a:latin typeface="Arial" panose="020B0604020202020204" pitchFamily="34" charset="0"/>
                          <a:cs typeface="Arial" panose="020B0604020202020204" pitchFamily="34" charset="0"/>
                        </a:rPr>
                        <a:t> </a:t>
                      </a:r>
                      <a:r>
                        <a:rPr lang="en-GB" sz="1600" dirty="0" smtClean="0">
                          <a:latin typeface="Arial" panose="020B0604020202020204" pitchFamily="34" charset="0"/>
                          <a:cs typeface="Arial" panose="020B0604020202020204" pitchFamily="34" charset="0"/>
                        </a:rPr>
                        <a:t>mark</a:t>
                      </a:r>
                    </a:p>
                    <a:p>
                      <a:pPr algn="l"/>
                      <a:endParaRPr lang="en-GB" sz="1600" dirty="0" smtClean="0">
                        <a:latin typeface="Arial" panose="020B0604020202020204" pitchFamily="34" charset="0"/>
                        <a:cs typeface="Arial" panose="020B0604020202020204" pitchFamily="34" charset="0"/>
                      </a:endParaRPr>
                    </a:p>
                  </a:txBody>
                  <a:tcPr/>
                </a:tc>
              </a:tr>
            </a:tbl>
          </a:graphicData>
        </a:graphic>
      </p:graphicFrame>
      <p:sp>
        <p:nvSpPr>
          <p:cNvPr id="9" name="TextBox 8">
            <a:hlinkClick r:id="rId3" action="ppaction://hlinkfile"/>
          </p:cNvPr>
          <p:cNvSpPr txBox="1"/>
          <p:nvPr/>
        </p:nvSpPr>
        <p:spPr>
          <a:xfrm>
            <a:off x="8244408" y="4254187"/>
            <a:ext cx="576064" cy="830997"/>
          </a:xfrm>
          <a:prstGeom prst="rect">
            <a:avLst/>
          </a:prstGeom>
          <a:noFill/>
        </p:spPr>
        <p:txBody>
          <a:bodyPr wrap="square" rtlCol="0">
            <a:spAutoFit/>
          </a:bodyPr>
          <a:lstStyle/>
          <a:p>
            <a:r>
              <a:rPr lang="en-GB" sz="48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1003292407"/>
      </p:ext>
    </p:extLst>
  </p:cSld>
  <p:clrMapOvr>
    <a:masterClrMapping/>
  </p:clrMapOvr>
  <p:transition advClick="0"/>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96426"/>
            <a:ext cx="8640960" cy="5586145"/>
          </a:xfrm>
          <a:prstGeom prst="rect">
            <a:avLst/>
          </a:prstGeom>
        </p:spPr>
        <p:txBody>
          <a:bodyPr wrap="square">
            <a:spAutoFit/>
          </a:bodyPr>
          <a:lstStyle/>
          <a:p>
            <a:pPr>
              <a:buClr>
                <a:schemeClr val="accent6">
                  <a:lumMod val="50000"/>
                </a:schemeClr>
              </a:buClr>
            </a:pPr>
            <a:r>
              <a:rPr lang="en-US" sz="1700" b="1" dirty="0" smtClean="0"/>
              <a:t>Dos</a:t>
            </a:r>
            <a:endParaRPr lang="en-US" sz="1700" b="1" dirty="0"/>
          </a:p>
          <a:p>
            <a:pPr marL="457200" indent="-457200">
              <a:buClr>
                <a:schemeClr val="accent6">
                  <a:lumMod val="50000"/>
                </a:schemeClr>
              </a:buClr>
              <a:buFont typeface="Wingdings 3" panose="05040102010807070707" pitchFamily="18" charset="2"/>
              <a:buChar char=""/>
            </a:pPr>
            <a:r>
              <a:rPr lang="en-US" sz="1700" dirty="0"/>
              <a:t>Do answer the question</a:t>
            </a:r>
            <a:r>
              <a:rPr lang="en-US" sz="1700" dirty="0" smtClean="0"/>
              <a:t>.</a:t>
            </a:r>
            <a:endParaRPr lang="en-US" sz="1700" dirty="0"/>
          </a:p>
          <a:p>
            <a:pPr marL="457200" indent="-457200">
              <a:buClr>
                <a:schemeClr val="accent6">
                  <a:lumMod val="50000"/>
                </a:schemeClr>
              </a:buClr>
              <a:buFont typeface="Wingdings 3" panose="05040102010807070707" pitchFamily="18" charset="2"/>
              <a:buChar char=""/>
            </a:pPr>
            <a:r>
              <a:rPr lang="en-US" sz="1700" dirty="0"/>
              <a:t>No credit can be given for good Business Studies knowledge that is not relevant to the question.</a:t>
            </a:r>
          </a:p>
          <a:p>
            <a:pPr marL="457200" indent="-457200">
              <a:buClr>
                <a:schemeClr val="accent6">
                  <a:lumMod val="50000"/>
                </a:schemeClr>
              </a:buClr>
              <a:buFont typeface="Wingdings 3" panose="05040102010807070707" pitchFamily="18" charset="2"/>
              <a:buChar char=""/>
            </a:pPr>
            <a:r>
              <a:rPr lang="en-US" sz="1700" dirty="0"/>
              <a:t>Do use the mark allocation to guide how much you write</a:t>
            </a:r>
            <a:r>
              <a:rPr lang="en-US" sz="1700" dirty="0" smtClean="0"/>
              <a:t>.</a:t>
            </a:r>
            <a:endParaRPr lang="en-US" sz="1700" dirty="0"/>
          </a:p>
          <a:p>
            <a:pPr marL="457200" indent="-457200">
              <a:buClr>
                <a:schemeClr val="accent6">
                  <a:lumMod val="50000"/>
                </a:schemeClr>
              </a:buClr>
              <a:buFont typeface="Wingdings 3" panose="05040102010807070707" pitchFamily="18" charset="2"/>
              <a:buChar char=""/>
            </a:pPr>
            <a:r>
              <a:rPr lang="en-US" sz="1700" dirty="0"/>
              <a:t>Writing more than necessary will not result in extra marks.</a:t>
            </a:r>
          </a:p>
          <a:p>
            <a:pPr marL="457200" indent="-457200">
              <a:buClr>
                <a:schemeClr val="accent6">
                  <a:lumMod val="50000"/>
                </a:schemeClr>
              </a:buClr>
              <a:buFont typeface="Wingdings 3" panose="05040102010807070707" pitchFamily="18" charset="2"/>
              <a:buChar char=""/>
            </a:pPr>
            <a:r>
              <a:rPr lang="en-US" sz="1700" dirty="0"/>
              <a:t>Do use real-life business-based examples in your answers</a:t>
            </a:r>
            <a:r>
              <a:rPr lang="en-US" sz="1700" dirty="0" smtClean="0"/>
              <a:t>.</a:t>
            </a:r>
            <a:endParaRPr lang="en-US" sz="1700" dirty="0"/>
          </a:p>
          <a:p>
            <a:pPr marL="457200" indent="-457200">
              <a:buClr>
                <a:schemeClr val="accent6">
                  <a:lumMod val="50000"/>
                </a:schemeClr>
              </a:buClr>
              <a:buFont typeface="Wingdings 3" panose="05040102010807070707" pitchFamily="18" charset="2"/>
              <a:buChar char=""/>
            </a:pPr>
            <a:r>
              <a:rPr lang="en-US" sz="1700" dirty="0"/>
              <a:t>These often help illustrate your level of knowledge.</a:t>
            </a:r>
          </a:p>
          <a:p>
            <a:pPr marL="457200" indent="-457200">
              <a:buClr>
                <a:schemeClr val="accent6">
                  <a:lumMod val="50000"/>
                </a:schemeClr>
              </a:buClr>
              <a:buFont typeface="Wingdings 3" panose="05040102010807070707" pitchFamily="18" charset="2"/>
              <a:buChar char=""/>
            </a:pPr>
            <a:r>
              <a:rPr lang="en-US" sz="1700" dirty="0"/>
              <a:t>Do write legibly</a:t>
            </a:r>
            <a:r>
              <a:rPr lang="en-US" sz="1700" dirty="0" smtClean="0"/>
              <a:t>.</a:t>
            </a:r>
            <a:endParaRPr lang="en-US" sz="1700" dirty="0"/>
          </a:p>
          <a:p>
            <a:pPr marL="457200" indent="-457200">
              <a:buClr>
                <a:schemeClr val="accent6">
                  <a:lumMod val="50000"/>
                </a:schemeClr>
              </a:buClr>
              <a:buFont typeface="Wingdings 3" panose="05040102010807070707" pitchFamily="18" charset="2"/>
              <a:buChar char=""/>
            </a:pPr>
            <a:r>
              <a:rPr lang="en-US" sz="1700" dirty="0"/>
              <a:t>An examiner cannot give marks if the answer cannot be read.</a:t>
            </a:r>
          </a:p>
          <a:p>
            <a:pPr marL="457200" indent="-457200">
              <a:buClr>
                <a:schemeClr val="accent6">
                  <a:lumMod val="50000"/>
                </a:schemeClr>
              </a:buClr>
              <a:buFont typeface="Wingdings 3" panose="05040102010807070707" pitchFamily="18" charset="2"/>
              <a:buChar char=""/>
            </a:pPr>
            <a:r>
              <a:rPr lang="en-US" sz="1700" dirty="0"/>
              <a:t>Do use correct ‘business language</a:t>
            </a:r>
            <a:r>
              <a:rPr lang="en-US" sz="1700" dirty="0" smtClean="0"/>
              <a:t>'.</a:t>
            </a:r>
            <a:endParaRPr lang="en-US" sz="1700" dirty="0"/>
          </a:p>
          <a:p>
            <a:pPr marL="457200" indent="-457200">
              <a:buClr>
                <a:schemeClr val="accent6">
                  <a:lumMod val="50000"/>
                </a:schemeClr>
              </a:buClr>
              <a:buFont typeface="Wingdings 3" panose="05040102010807070707" pitchFamily="18" charset="2"/>
              <a:buChar char=""/>
            </a:pPr>
            <a:r>
              <a:rPr lang="en-US" sz="1700" dirty="0"/>
              <a:t>Marks will be lost if you fail to use terms appropriately.</a:t>
            </a:r>
          </a:p>
          <a:p>
            <a:pPr>
              <a:buClr>
                <a:schemeClr val="accent6">
                  <a:lumMod val="50000"/>
                </a:schemeClr>
              </a:buClr>
            </a:pPr>
            <a:r>
              <a:rPr lang="en-US" sz="1700" b="1" dirty="0" smtClean="0"/>
              <a:t>Don'ts</a:t>
            </a:r>
            <a:endParaRPr lang="en-US" sz="1700" b="1" dirty="0"/>
          </a:p>
          <a:p>
            <a:pPr marL="457200" indent="-457200">
              <a:buClr>
                <a:schemeClr val="accent6">
                  <a:lumMod val="50000"/>
                </a:schemeClr>
              </a:buClr>
              <a:buFont typeface="Wingdings 3" panose="05040102010807070707" pitchFamily="18" charset="2"/>
              <a:buChar char=""/>
            </a:pPr>
            <a:r>
              <a:rPr lang="en-US" sz="1700" dirty="0"/>
              <a:t>Don't fill up blank spaces on the exam paper</a:t>
            </a:r>
            <a:r>
              <a:rPr lang="en-US" sz="1700" dirty="0" smtClean="0"/>
              <a:t>.</a:t>
            </a:r>
            <a:endParaRPr lang="en-US" sz="1700" dirty="0"/>
          </a:p>
          <a:p>
            <a:pPr marL="457200" indent="-457200">
              <a:buClr>
                <a:schemeClr val="accent6">
                  <a:lumMod val="50000"/>
                </a:schemeClr>
              </a:buClr>
              <a:buFont typeface="Wingdings 3" panose="05040102010807070707" pitchFamily="18" charset="2"/>
              <a:buChar char=""/>
            </a:pPr>
            <a:r>
              <a:rPr lang="en-US" sz="1700" dirty="0"/>
              <a:t>If you write too much on one question, you may run out of time to answer some of the others.</a:t>
            </a:r>
          </a:p>
          <a:p>
            <a:pPr marL="457200" indent="-457200">
              <a:buClr>
                <a:schemeClr val="accent6">
                  <a:lumMod val="50000"/>
                </a:schemeClr>
              </a:buClr>
              <a:buFont typeface="Wingdings 3" panose="05040102010807070707" pitchFamily="18" charset="2"/>
              <a:buChar char=""/>
            </a:pPr>
            <a:r>
              <a:rPr lang="en-US" sz="1700" dirty="0"/>
              <a:t>Don't contradict yourself</a:t>
            </a:r>
            <a:r>
              <a:rPr lang="en-US" sz="1700" dirty="0" smtClean="0"/>
              <a:t>.</a:t>
            </a:r>
            <a:endParaRPr lang="en-US" sz="1700" dirty="0"/>
          </a:p>
          <a:p>
            <a:pPr marL="457200" indent="-457200">
              <a:buClr>
                <a:schemeClr val="accent6">
                  <a:lumMod val="50000"/>
                </a:schemeClr>
              </a:buClr>
              <a:buFont typeface="Wingdings 3" panose="05040102010807070707" pitchFamily="18" charset="2"/>
              <a:buChar char=""/>
            </a:pPr>
            <a:r>
              <a:rPr lang="en-US" sz="1700" dirty="0"/>
              <a:t>Present reasoned arguments for and against.</a:t>
            </a:r>
          </a:p>
          <a:p>
            <a:pPr marL="457200" indent="-457200">
              <a:buClr>
                <a:schemeClr val="accent6">
                  <a:lumMod val="50000"/>
                </a:schemeClr>
              </a:buClr>
              <a:buFont typeface="Wingdings 3" panose="05040102010807070707" pitchFamily="18" charset="2"/>
              <a:buChar char=""/>
            </a:pPr>
            <a:r>
              <a:rPr lang="en-US" sz="1700" dirty="0"/>
              <a:t>Don't spend too much time on a part that you find difficult</a:t>
            </a:r>
            <a:r>
              <a:rPr lang="en-US" sz="1700" dirty="0" smtClean="0"/>
              <a:t>.</a:t>
            </a:r>
            <a:endParaRPr lang="en-US" sz="1700" dirty="0"/>
          </a:p>
          <a:p>
            <a:pPr marL="457200" indent="-457200">
              <a:buClr>
                <a:schemeClr val="accent6">
                  <a:lumMod val="50000"/>
                </a:schemeClr>
              </a:buClr>
              <a:buFont typeface="Wingdings 3" panose="05040102010807070707" pitchFamily="18" charset="2"/>
              <a:buChar char=""/>
            </a:pPr>
            <a:r>
              <a:rPr lang="en-US" sz="1700" dirty="0"/>
              <a:t>Exam time is limited, and you can always return to the difficult part if you have enough time at the end of the exam.</a:t>
            </a:r>
          </a:p>
        </p:txBody>
      </p:sp>
      <p:sp>
        <p:nvSpPr>
          <p:cNvPr id="7" name="Title 1"/>
          <p:cNvSpPr>
            <a:spLocks noGrp="1"/>
          </p:cNvSpPr>
          <p:nvPr>
            <p:ph type="title"/>
          </p:nvPr>
        </p:nvSpPr>
        <p:spPr>
          <a:xfrm>
            <a:off x="35496" y="72008"/>
            <a:ext cx="7704856" cy="620688"/>
          </a:xfrm>
        </p:spPr>
        <p:txBody>
          <a:bodyPr>
            <a:noAutofit/>
          </a:bodyPr>
          <a:lstStyle/>
          <a:p>
            <a:r>
              <a:rPr lang="en-GB" sz="3900" b="1" dirty="0" smtClean="0"/>
              <a:t>1 – Answering Exam</a:t>
            </a:r>
            <a:r>
              <a:rPr lang="en-GB" sz="3900" dirty="0" smtClean="0"/>
              <a:t>-Style Questions</a:t>
            </a:r>
            <a:endParaRPr lang="en-GB" sz="3900" b="1" dirty="0" smtClean="0"/>
          </a:p>
        </p:txBody>
      </p:sp>
    </p:spTree>
    <p:extLst>
      <p:ext uri="{BB962C8B-B14F-4D97-AF65-F5344CB8AC3E}">
        <p14:creationId xmlns:p14="http://schemas.microsoft.com/office/powerpoint/2010/main" val="1017313815"/>
      </p:ext>
    </p:extLst>
  </p:cSld>
  <p:clrMapOvr>
    <a:masterClrMapping/>
  </p:clrMapOvr>
  <p:transition advClick="0"/>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96426"/>
            <a:ext cx="8640960" cy="5324535"/>
          </a:xfrm>
          <a:prstGeom prst="rect">
            <a:avLst/>
          </a:prstGeom>
        </p:spPr>
        <p:txBody>
          <a:bodyPr wrap="square">
            <a:spAutoFit/>
          </a:bodyPr>
          <a:lstStyle/>
          <a:p>
            <a:pPr marL="457200" indent="-457200">
              <a:buClr>
                <a:schemeClr val="accent6">
                  <a:lumMod val="50000"/>
                </a:schemeClr>
              </a:buClr>
              <a:buFont typeface="Wingdings 3" panose="05040102010807070707" pitchFamily="18" charset="2"/>
              <a:buChar char=""/>
            </a:pPr>
            <a:r>
              <a:rPr lang="en-US" sz="1700" dirty="0"/>
              <a:t>As you progress through your course you will do lots of work with your teachers on how to approach </a:t>
            </a:r>
            <a:r>
              <a:rPr lang="en-US" sz="1700" dirty="0" smtClean="0"/>
              <a:t>exam questions</a:t>
            </a:r>
            <a:r>
              <a:rPr lang="en-US" sz="1700" dirty="0"/>
              <a:t>. Here are just a couple of general tips to help you out:</a:t>
            </a:r>
          </a:p>
          <a:p>
            <a:pPr marL="457200" indent="-457200">
              <a:buClr>
                <a:schemeClr val="accent6">
                  <a:lumMod val="50000"/>
                </a:schemeClr>
              </a:buClr>
              <a:buFont typeface="+mj-lt"/>
              <a:buAutoNum type="arabicPeriod"/>
            </a:pPr>
            <a:r>
              <a:rPr lang="en-US" sz="1700" dirty="0" smtClean="0"/>
              <a:t>When </a:t>
            </a:r>
            <a:r>
              <a:rPr lang="en-US" sz="1700" dirty="0"/>
              <a:t>you read a question, look for </a:t>
            </a:r>
            <a:r>
              <a:rPr lang="en-US" sz="1700" b="1" dirty="0"/>
              <a:t>three things:</a:t>
            </a:r>
          </a:p>
          <a:p>
            <a:pPr marL="795338" indent="-338138">
              <a:buClr>
                <a:schemeClr val="accent6">
                  <a:lumMod val="50000"/>
                </a:schemeClr>
              </a:buClr>
              <a:buFont typeface="+mj-lt"/>
              <a:buAutoNum type="alphaLcParenR"/>
            </a:pPr>
            <a:r>
              <a:rPr lang="en-US" sz="1700" dirty="0" smtClean="0"/>
              <a:t>The </a:t>
            </a:r>
            <a:r>
              <a:rPr lang="en-US" sz="1700" b="1" dirty="0">
                <a:solidFill>
                  <a:srgbClr val="FF0000"/>
                </a:solidFill>
              </a:rPr>
              <a:t>command word.</a:t>
            </a:r>
            <a:r>
              <a:rPr lang="en-US" sz="1700" dirty="0"/>
              <a:t> This tells you to ‘describe’, ‘analyse’, ‘assess’ etc. It is important because </a:t>
            </a:r>
            <a:r>
              <a:rPr lang="en-US" sz="1700" dirty="0" smtClean="0"/>
              <a:t>it lets </a:t>
            </a:r>
            <a:r>
              <a:rPr lang="en-US" sz="1700" dirty="0"/>
              <a:t>you know which skills and assessment objectives are being assessed in your answer. Make </a:t>
            </a:r>
            <a:r>
              <a:rPr lang="en-US" sz="1700" dirty="0" smtClean="0"/>
              <a:t>sure you </a:t>
            </a:r>
            <a:r>
              <a:rPr lang="en-US" sz="1700" dirty="0"/>
              <a:t>know what each command word is asking for.</a:t>
            </a:r>
          </a:p>
          <a:p>
            <a:pPr marL="795338" indent="-338138">
              <a:buClr>
                <a:schemeClr val="accent6">
                  <a:lumMod val="50000"/>
                </a:schemeClr>
              </a:buClr>
              <a:buFont typeface="+mj-lt"/>
              <a:buAutoNum type="alphaLcParenR"/>
            </a:pPr>
            <a:r>
              <a:rPr lang="en-US" sz="1700" dirty="0" smtClean="0"/>
              <a:t>The </a:t>
            </a:r>
            <a:r>
              <a:rPr lang="en-US" sz="1700" b="1" dirty="0">
                <a:solidFill>
                  <a:srgbClr val="FF0000"/>
                </a:solidFill>
              </a:rPr>
              <a:t>number of marks</a:t>
            </a:r>
            <a:r>
              <a:rPr lang="en-US" sz="1700" dirty="0">
                <a:solidFill>
                  <a:srgbClr val="FF0000"/>
                </a:solidFill>
              </a:rPr>
              <a:t> </a:t>
            </a:r>
            <a:r>
              <a:rPr lang="en-US" sz="1700" dirty="0"/>
              <a:t>given. This gives you information about how to answer the question </a:t>
            </a:r>
            <a:r>
              <a:rPr lang="en-US" sz="1700" dirty="0" smtClean="0"/>
              <a:t>because you </a:t>
            </a:r>
            <a:r>
              <a:rPr lang="en-US" sz="1700" dirty="0"/>
              <a:t>can see whether marks are given for each skill demonstrated (with low-mark answers) or for </a:t>
            </a:r>
            <a:r>
              <a:rPr lang="en-US" sz="1700" dirty="0" smtClean="0"/>
              <a:t>the level </a:t>
            </a:r>
            <a:r>
              <a:rPr lang="en-US" sz="1700" dirty="0"/>
              <a:t>of response (higher mark answers). Understanding how to gain marks means that you can </a:t>
            </a:r>
            <a:r>
              <a:rPr lang="en-US" sz="1700" dirty="0" smtClean="0"/>
              <a:t>self-check your </a:t>
            </a:r>
            <a:r>
              <a:rPr lang="en-US" sz="1700" dirty="0"/>
              <a:t>answers to see whether you have given the examiner what they need in order to </a:t>
            </a:r>
            <a:r>
              <a:rPr lang="en-US" sz="1700" dirty="0" smtClean="0"/>
              <a:t>award you </a:t>
            </a:r>
            <a:r>
              <a:rPr lang="en-US" sz="1700" dirty="0"/>
              <a:t>full marks.</a:t>
            </a:r>
          </a:p>
          <a:p>
            <a:pPr marL="795338" indent="-338138">
              <a:buClr>
                <a:schemeClr val="accent6">
                  <a:lumMod val="50000"/>
                </a:schemeClr>
              </a:buClr>
              <a:buFont typeface="+mj-lt"/>
              <a:buAutoNum type="alphaLcParenR"/>
            </a:pPr>
            <a:r>
              <a:rPr lang="en-US" sz="1700" dirty="0" smtClean="0"/>
              <a:t>The </a:t>
            </a:r>
            <a:r>
              <a:rPr lang="en-US" sz="1700" b="1" dirty="0">
                <a:solidFill>
                  <a:srgbClr val="FF0000"/>
                </a:solidFill>
              </a:rPr>
              <a:t>relevant theory</a:t>
            </a:r>
            <a:r>
              <a:rPr lang="en-US" sz="1700" b="1" dirty="0"/>
              <a:t>.</a:t>
            </a:r>
            <a:r>
              <a:rPr lang="en-US" sz="1700" dirty="0"/>
              <a:t> Each question is testing your understanding of a piece of theory from </a:t>
            </a:r>
            <a:r>
              <a:rPr lang="en-US" sz="1700" dirty="0" smtClean="0"/>
              <a:t>the unit </a:t>
            </a:r>
            <a:r>
              <a:rPr lang="en-US" sz="1700" dirty="0"/>
              <a:t>specification. You may have to apply this to a specific context, but before this you need to </a:t>
            </a:r>
            <a:r>
              <a:rPr lang="en-US" sz="1700" dirty="0" smtClean="0"/>
              <a:t>be clear </a:t>
            </a:r>
            <a:r>
              <a:rPr lang="en-US" sz="1700" dirty="0"/>
              <a:t>on what the theory is. In this book the questions all relate to the chapter they are in, so this </a:t>
            </a:r>
            <a:r>
              <a:rPr lang="en-US" sz="1700" dirty="0" smtClean="0"/>
              <a:t>is pretty </a:t>
            </a:r>
            <a:r>
              <a:rPr lang="en-US" sz="1700" dirty="0"/>
              <a:t>easy, but get in the habit now of thinking about the key pieces of theory before you start </a:t>
            </a:r>
            <a:r>
              <a:rPr lang="en-US" sz="1700" dirty="0" smtClean="0"/>
              <a:t>to write </a:t>
            </a:r>
            <a:r>
              <a:rPr lang="en-US" sz="1700" dirty="0"/>
              <a:t>your answers.</a:t>
            </a:r>
          </a:p>
        </p:txBody>
      </p:sp>
      <p:sp>
        <p:nvSpPr>
          <p:cNvPr id="6" name="Title 1"/>
          <p:cNvSpPr>
            <a:spLocks noGrp="1"/>
          </p:cNvSpPr>
          <p:nvPr>
            <p:ph type="title"/>
          </p:nvPr>
        </p:nvSpPr>
        <p:spPr>
          <a:xfrm>
            <a:off x="35496" y="72008"/>
            <a:ext cx="7704856" cy="620688"/>
          </a:xfrm>
        </p:spPr>
        <p:txBody>
          <a:bodyPr>
            <a:noAutofit/>
          </a:bodyPr>
          <a:lstStyle/>
          <a:p>
            <a:r>
              <a:rPr lang="en-GB" sz="3900" b="1" dirty="0" smtClean="0"/>
              <a:t>1 – Answering Exam</a:t>
            </a:r>
            <a:r>
              <a:rPr lang="en-GB" sz="3900" dirty="0" smtClean="0"/>
              <a:t>-Style Questions</a:t>
            </a:r>
            <a:endParaRPr lang="en-GB" sz="3900" b="1" dirty="0" smtClean="0"/>
          </a:p>
        </p:txBody>
      </p:sp>
    </p:spTree>
    <p:extLst>
      <p:ext uri="{BB962C8B-B14F-4D97-AF65-F5344CB8AC3E}">
        <p14:creationId xmlns:p14="http://schemas.microsoft.com/office/powerpoint/2010/main" val="468325192"/>
      </p:ext>
    </p:extLst>
  </p:cSld>
  <p:clrMapOvr>
    <a:masterClrMapping/>
  </p:clrMapOvr>
  <p:transition advClick="0"/>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96426"/>
            <a:ext cx="8640960" cy="5632311"/>
          </a:xfrm>
          <a:prstGeom prst="rect">
            <a:avLst/>
          </a:prstGeom>
        </p:spPr>
        <p:txBody>
          <a:bodyPr wrap="square">
            <a:spAutoFit/>
          </a:bodyPr>
          <a:lstStyle/>
          <a:p>
            <a:pPr marL="457200" indent="-457200">
              <a:buClr>
                <a:schemeClr val="accent6">
                  <a:lumMod val="50000"/>
                </a:schemeClr>
              </a:buClr>
              <a:buFont typeface="+mj-lt"/>
              <a:buAutoNum type="arabicPeriod" startAt="2"/>
            </a:pPr>
            <a:r>
              <a:rPr lang="en-US" sz="2000" dirty="0"/>
              <a:t>Application is the skill of writing in context. To help you develop this skill when you read business </a:t>
            </a:r>
            <a:r>
              <a:rPr lang="en-US" sz="2000" dirty="0" smtClean="0"/>
              <a:t>case studies</a:t>
            </a:r>
            <a:r>
              <a:rPr lang="en-US" sz="2000" dirty="0"/>
              <a:t>, as part of your wider reading and in sections B and C of the unit 1 exam paper, make brief </a:t>
            </a:r>
            <a:r>
              <a:rPr lang="en-US" sz="2000" dirty="0" smtClean="0"/>
              <a:t>notes using </a:t>
            </a:r>
            <a:r>
              <a:rPr lang="en-US" sz="2000" dirty="0"/>
              <a:t>the acronym LOSER. Then draw on these notes when applying theory to the business:</a:t>
            </a:r>
          </a:p>
          <a:p>
            <a:pPr marL="795338" indent="-388938">
              <a:buClr>
                <a:schemeClr val="accent6">
                  <a:lumMod val="50000"/>
                </a:schemeClr>
              </a:buClr>
              <a:buFont typeface="Wingdings 3" panose="05040102010807070707" pitchFamily="18" charset="2"/>
              <a:buChar char=""/>
              <a:tabLst>
                <a:tab pos="914400" algn="l"/>
              </a:tabLst>
            </a:pPr>
            <a:r>
              <a:rPr lang="en-US" sz="2000" b="1" dirty="0"/>
              <a:t>LO</a:t>
            </a:r>
            <a:r>
              <a:rPr lang="en-US" sz="2000" dirty="0"/>
              <a:t> stands for long-term and short-term objectives</a:t>
            </a:r>
          </a:p>
          <a:p>
            <a:pPr marL="795338" indent="-388938">
              <a:buClr>
                <a:schemeClr val="accent6">
                  <a:lumMod val="50000"/>
                </a:schemeClr>
              </a:buClr>
              <a:buFont typeface="Wingdings 3" panose="05040102010807070707" pitchFamily="18" charset="2"/>
              <a:buChar char=""/>
              <a:tabLst>
                <a:tab pos="914400" algn="l"/>
              </a:tabLst>
            </a:pPr>
            <a:r>
              <a:rPr lang="en-US" sz="2000" dirty="0"/>
              <a:t>What are the business’s goals, overall and within the situation described in the case study? Any </a:t>
            </a:r>
            <a:r>
              <a:rPr lang="en-US" sz="2000" dirty="0" smtClean="0"/>
              <a:t>issues you </a:t>
            </a:r>
            <a:r>
              <a:rPr lang="en-US" sz="2000" dirty="0"/>
              <a:t>highlight or suggested actions you identify should be relevant to the objectives of the business.</a:t>
            </a:r>
          </a:p>
          <a:p>
            <a:pPr marL="795338" indent="-388938">
              <a:buClr>
                <a:schemeClr val="accent6">
                  <a:lumMod val="50000"/>
                </a:schemeClr>
              </a:buClr>
              <a:buFont typeface="Wingdings 3" panose="05040102010807070707" pitchFamily="18" charset="2"/>
              <a:buChar char=""/>
              <a:tabLst>
                <a:tab pos="914400" algn="l"/>
              </a:tabLst>
            </a:pPr>
            <a:r>
              <a:rPr lang="en-US" sz="2000" b="1" dirty="0"/>
              <a:t>S</a:t>
            </a:r>
            <a:r>
              <a:rPr lang="en-US" sz="2000" dirty="0"/>
              <a:t> stands for stakeholders</a:t>
            </a:r>
          </a:p>
          <a:p>
            <a:pPr marL="795338" indent="-388938">
              <a:buClr>
                <a:schemeClr val="accent6">
                  <a:lumMod val="50000"/>
                </a:schemeClr>
              </a:buClr>
              <a:buFont typeface="Wingdings 3" panose="05040102010807070707" pitchFamily="18" charset="2"/>
              <a:buChar char=""/>
              <a:tabLst>
                <a:tab pos="914400" algn="l"/>
              </a:tabLst>
            </a:pPr>
            <a:r>
              <a:rPr lang="en-US" sz="2000" dirty="0"/>
              <a:t>What groups of individuals have an interest in this business? Be as specific as you can, using the </a:t>
            </a:r>
            <a:r>
              <a:rPr lang="en-US" sz="2000" dirty="0" smtClean="0"/>
              <a:t>names of </a:t>
            </a:r>
            <a:r>
              <a:rPr lang="en-US" sz="2000" dirty="0"/>
              <a:t>owners, for example, or listing the different suppliers if these are mentioned in the case study.</a:t>
            </a:r>
          </a:p>
          <a:p>
            <a:pPr marL="795338" indent="-388938">
              <a:buClr>
                <a:schemeClr val="accent6">
                  <a:lumMod val="50000"/>
                </a:schemeClr>
              </a:buClr>
              <a:buFont typeface="Wingdings 3" panose="05040102010807070707" pitchFamily="18" charset="2"/>
              <a:buChar char=""/>
              <a:tabLst>
                <a:tab pos="914400" algn="l"/>
              </a:tabLst>
            </a:pPr>
            <a:r>
              <a:rPr lang="en-US" sz="2000" b="1" dirty="0"/>
              <a:t>E</a:t>
            </a:r>
            <a:r>
              <a:rPr lang="en-US" sz="2000" dirty="0"/>
              <a:t> stands for </a:t>
            </a:r>
            <a:r>
              <a:rPr lang="en-US" sz="2000" dirty="0" smtClean="0"/>
              <a:t>environment</a:t>
            </a:r>
            <a:endParaRPr lang="en-US" sz="2000" dirty="0"/>
          </a:p>
          <a:p>
            <a:pPr marL="795338" indent="-388938">
              <a:buClr>
                <a:schemeClr val="accent6">
                  <a:lumMod val="50000"/>
                </a:schemeClr>
              </a:buClr>
              <a:buFont typeface="Wingdings 3" panose="05040102010807070707" pitchFamily="18" charset="2"/>
              <a:buChar char=""/>
              <a:tabLst>
                <a:tab pos="914400" algn="l"/>
              </a:tabLst>
            </a:pPr>
            <a:r>
              <a:rPr lang="en-US" sz="2000" dirty="0"/>
              <a:t>Used here, this E refers to everything to do with the environment in which the business operates.</a:t>
            </a:r>
          </a:p>
        </p:txBody>
      </p:sp>
      <p:sp>
        <p:nvSpPr>
          <p:cNvPr id="6" name="Title 1"/>
          <p:cNvSpPr>
            <a:spLocks noGrp="1"/>
          </p:cNvSpPr>
          <p:nvPr>
            <p:ph type="title"/>
          </p:nvPr>
        </p:nvSpPr>
        <p:spPr>
          <a:xfrm>
            <a:off x="35496" y="72008"/>
            <a:ext cx="7704856" cy="620688"/>
          </a:xfrm>
        </p:spPr>
        <p:txBody>
          <a:bodyPr>
            <a:noAutofit/>
          </a:bodyPr>
          <a:lstStyle/>
          <a:p>
            <a:r>
              <a:rPr lang="en-GB" sz="3900" b="1" dirty="0" smtClean="0"/>
              <a:t>1 – Answering Exam</a:t>
            </a:r>
            <a:r>
              <a:rPr lang="en-GB" sz="3900" dirty="0" smtClean="0"/>
              <a:t>-Style Questions</a:t>
            </a:r>
            <a:endParaRPr lang="en-GB" sz="3900" b="1" dirty="0" smtClean="0"/>
          </a:p>
        </p:txBody>
      </p:sp>
    </p:spTree>
    <p:extLst>
      <p:ext uri="{BB962C8B-B14F-4D97-AF65-F5344CB8AC3E}">
        <p14:creationId xmlns:p14="http://schemas.microsoft.com/office/powerpoint/2010/main" val="3329640905"/>
      </p:ext>
    </p:extLst>
  </p:cSld>
  <p:clrMapOvr>
    <a:masterClrMapping/>
  </p:clrMapOvr>
  <p:transition advClick="0"/>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96426"/>
            <a:ext cx="8640960" cy="5586145"/>
          </a:xfrm>
          <a:prstGeom prst="rect">
            <a:avLst/>
          </a:prstGeom>
        </p:spPr>
        <p:txBody>
          <a:bodyPr wrap="square">
            <a:spAutoFit/>
          </a:bodyPr>
          <a:lstStyle/>
          <a:p>
            <a:pPr marL="457200" indent="-457200">
              <a:buClr>
                <a:schemeClr val="accent6">
                  <a:lumMod val="50000"/>
                </a:schemeClr>
              </a:buClr>
              <a:buFont typeface="Wingdings 3" panose="05040102010807070707" pitchFamily="18" charset="2"/>
              <a:buChar char=""/>
            </a:pPr>
            <a:r>
              <a:rPr lang="en-US" sz="1700" dirty="0"/>
              <a:t>Consider (briefly) the following:</a:t>
            </a:r>
          </a:p>
          <a:p>
            <a:pPr marL="863600" indent="-406400">
              <a:buClr>
                <a:schemeClr val="accent6">
                  <a:lumMod val="50000"/>
                </a:schemeClr>
              </a:buClr>
              <a:buFont typeface="Wingdings" panose="05000000000000000000" pitchFamily="2" charset="2"/>
              <a:buChar char="v"/>
            </a:pPr>
            <a:r>
              <a:rPr lang="en-US" sz="1700" dirty="0" smtClean="0"/>
              <a:t>The </a:t>
            </a:r>
            <a:r>
              <a:rPr lang="en-US" sz="1700" dirty="0"/>
              <a:t>market in which the business competes</a:t>
            </a:r>
          </a:p>
          <a:p>
            <a:pPr marL="863600" indent="-406400">
              <a:buClr>
                <a:schemeClr val="accent6">
                  <a:lumMod val="50000"/>
                </a:schemeClr>
              </a:buClr>
              <a:buFont typeface="Wingdings" panose="05000000000000000000" pitchFamily="2" charset="2"/>
              <a:buChar char="v"/>
            </a:pPr>
            <a:r>
              <a:rPr lang="en-US" sz="1700" dirty="0" smtClean="0"/>
              <a:t>Major </a:t>
            </a:r>
            <a:r>
              <a:rPr lang="en-US" sz="1700" dirty="0"/>
              <a:t>competitors</a:t>
            </a:r>
          </a:p>
          <a:p>
            <a:pPr marL="863600" indent="-406400">
              <a:buClr>
                <a:schemeClr val="accent6">
                  <a:lumMod val="50000"/>
                </a:schemeClr>
              </a:buClr>
              <a:buFont typeface="Wingdings" panose="05000000000000000000" pitchFamily="2" charset="2"/>
              <a:buChar char="v"/>
            </a:pPr>
            <a:r>
              <a:rPr lang="en-US" sz="1700" dirty="0" smtClean="0"/>
              <a:t>Trends </a:t>
            </a:r>
            <a:r>
              <a:rPr lang="en-US" sz="1700" dirty="0"/>
              <a:t>in the market</a:t>
            </a:r>
          </a:p>
          <a:p>
            <a:pPr marL="863600" indent="-406400">
              <a:buClr>
                <a:schemeClr val="accent6">
                  <a:lumMod val="50000"/>
                </a:schemeClr>
              </a:buClr>
              <a:buFont typeface="Wingdings" panose="05000000000000000000" pitchFamily="2" charset="2"/>
              <a:buChar char="v"/>
            </a:pPr>
            <a:r>
              <a:rPr lang="en-US" sz="1700" dirty="0" smtClean="0"/>
              <a:t>Economic </a:t>
            </a:r>
            <a:r>
              <a:rPr lang="en-US" sz="1700" dirty="0"/>
              <a:t>conditions</a:t>
            </a:r>
          </a:p>
          <a:p>
            <a:pPr marL="863600" indent="-406400">
              <a:buClr>
                <a:schemeClr val="accent6">
                  <a:lumMod val="50000"/>
                </a:schemeClr>
              </a:buClr>
              <a:buFont typeface="Wingdings" panose="05000000000000000000" pitchFamily="2" charset="2"/>
              <a:buChar char="v"/>
            </a:pPr>
            <a:r>
              <a:rPr lang="en-US" sz="1700" dirty="0" smtClean="0"/>
              <a:t>Any </a:t>
            </a:r>
            <a:r>
              <a:rPr lang="en-US" sz="1700" dirty="0"/>
              <a:t>other relevant SLEPT factors. SLEPT stands for: Social, Legal, Economic, Political, Technological.</a:t>
            </a:r>
          </a:p>
          <a:p>
            <a:pPr marL="457200" indent="-457200">
              <a:buClr>
                <a:schemeClr val="accent6">
                  <a:lumMod val="50000"/>
                </a:schemeClr>
              </a:buClr>
              <a:buFont typeface="Wingdings 3" panose="05040102010807070707" pitchFamily="18" charset="2"/>
              <a:buChar char=""/>
            </a:pPr>
            <a:r>
              <a:rPr lang="en-US" sz="1700" dirty="0"/>
              <a:t>It is an acronym commonly used to embrace all aspects of the business environment.</a:t>
            </a:r>
          </a:p>
          <a:p>
            <a:pPr marL="457200" indent="-457200">
              <a:buClr>
                <a:schemeClr val="accent6">
                  <a:lumMod val="50000"/>
                </a:schemeClr>
              </a:buClr>
              <a:buFont typeface="Wingdings 3" panose="05040102010807070707" pitchFamily="18" charset="2"/>
              <a:buChar char=""/>
            </a:pPr>
            <a:r>
              <a:rPr lang="en-US" sz="1700" b="1" dirty="0"/>
              <a:t>R</a:t>
            </a:r>
            <a:r>
              <a:rPr lang="en-US" sz="1700" dirty="0"/>
              <a:t> stands for resources.</a:t>
            </a:r>
          </a:p>
          <a:p>
            <a:pPr marL="457200" indent="-457200">
              <a:buClr>
                <a:schemeClr val="accent6">
                  <a:lumMod val="50000"/>
                </a:schemeClr>
              </a:buClr>
              <a:buFont typeface="Wingdings 3" panose="05040102010807070707" pitchFamily="18" charset="2"/>
              <a:buChar char=""/>
            </a:pPr>
            <a:r>
              <a:rPr lang="en-US" sz="1700" dirty="0"/>
              <a:t>The E above asks you to look at factors which are beyond the business’s control – these apply to all </a:t>
            </a:r>
            <a:r>
              <a:rPr lang="en-US" sz="1700" dirty="0" smtClean="0"/>
              <a:t>firms in </a:t>
            </a:r>
            <a:r>
              <a:rPr lang="en-US" sz="1700" dirty="0"/>
              <a:t>the market. Resources are factors which are specific to the business and are not available to </a:t>
            </a:r>
            <a:r>
              <a:rPr lang="en-US" sz="1700" dirty="0" smtClean="0"/>
              <a:t>all firms</a:t>
            </a:r>
            <a:r>
              <a:rPr lang="en-US" sz="1700" dirty="0"/>
              <a:t>… the opposite. Using resources effectively can give a firm a source of competitive advantage. </a:t>
            </a:r>
            <a:r>
              <a:rPr lang="en-US" sz="1700" dirty="0" smtClean="0"/>
              <a:t>This means </a:t>
            </a:r>
            <a:r>
              <a:rPr lang="en-US" sz="1700" dirty="0"/>
              <a:t>a way to gain customers over competitors. Resources could include:</a:t>
            </a:r>
          </a:p>
          <a:p>
            <a:pPr marL="863600" indent="-406400">
              <a:buClr>
                <a:schemeClr val="accent6">
                  <a:lumMod val="50000"/>
                </a:schemeClr>
              </a:buClr>
              <a:buFont typeface="Wingdings" panose="05000000000000000000" pitchFamily="2" charset="2"/>
              <a:buChar char="v"/>
            </a:pPr>
            <a:r>
              <a:rPr lang="en-US" sz="1700" dirty="0" smtClean="0"/>
              <a:t>Special </a:t>
            </a:r>
            <a:r>
              <a:rPr lang="en-US" sz="1700" dirty="0"/>
              <a:t>staff skills and expertise</a:t>
            </a:r>
          </a:p>
          <a:p>
            <a:pPr marL="863600" indent="-406400">
              <a:buClr>
                <a:schemeClr val="accent6">
                  <a:lumMod val="50000"/>
                </a:schemeClr>
              </a:buClr>
              <a:buFont typeface="Wingdings" panose="05000000000000000000" pitchFamily="2" charset="2"/>
              <a:buChar char="v"/>
            </a:pPr>
            <a:r>
              <a:rPr lang="en-US" sz="1700" dirty="0" smtClean="0"/>
              <a:t>Money </a:t>
            </a:r>
            <a:r>
              <a:rPr lang="en-US" sz="1700" dirty="0"/>
              <a:t>in the bank</a:t>
            </a:r>
          </a:p>
          <a:p>
            <a:pPr marL="863600" indent="-406400">
              <a:buClr>
                <a:schemeClr val="accent6">
                  <a:lumMod val="50000"/>
                </a:schemeClr>
              </a:buClr>
              <a:buFont typeface="Wingdings" panose="05000000000000000000" pitchFamily="2" charset="2"/>
              <a:buChar char="v"/>
            </a:pPr>
            <a:r>
              <a:rPr lang="en-US" sz="1700" dirty="0" smtClean="0"/>
              <a:t>A </a:t>
            </a:r>
            <a:r>
              <a:rPr lang="en-US" sz="1700" dirty="0"/>
              <a:t>good reputation</a:t>
            </a:r>
          </a:p>
          <a:p>
            <a:pPr marL="863600" indent="-406400">
              <a:buClr>
                <a:schemeClr val="accent6">
                  <a:lumMod val="50000"/>
                </a:schemeClr>
              </a:buClr>
              <a:buFont typeface="Wingdings" panose="05000000000000000000" pitchFamily="2" charset="2"/>
              <a:buChar char="v"/>
            </a:pPr>
            <a:r>
              <a:rPr lang="en-US" sz="1700" dirty="0" smtClean="0"/>
              <a:t>Strong </a:t>
            </a:r>
            <a:r>
              <a:rPr lang="en-US" sz="1700" dirty="0"/>
              <a:t>brands</a:t>
            </a:r>
          </a:p>
          <a:p>
            <a:pPr marL="863600" indent="-406400">
              <a:buClr>
                <a:schemeClr val="accent6">
                  <a:lumMod val="50000"/>
                </a:schemeClr>
              </a:buClr>
              <a:buFont typeface="Wingdings" panose="05000000000000000000" pitchFamily="2" charset="2"/>
              <a:buChar char="v"/>
            </a:pPr>
            <a:r>
              <a:rPr lang="en-US" sz="1700" dirty="0" smtClean="0"/>
              <a:t>A </a:t>
            </a:r>
            <a:r>
              <a:rPr lang="en-US" sz="1700" dirty="0"/>
              <a:t>secure customer base</a:t>
            </a:r>
          </a:p>
          <a:p>
            <a:pPr marL="863600" indent="-406400">
              <a:buClr>
                <a:schemeClr val="accent6">
                  <a:lumMod val="50000"/>
                </a:schemeClr>
              </a:buClr>
              <a:buFont typeface="Wingdings" panose="05000000000000000000" pitchFamily="2" charset="2"/>
              <a:buChar char="v"/>
            </a:pPr>
            <a:r>
              <a:rPr lang="en-US" sz="1700" dirty="0" smtClean="0"/>
              <a:t>Access </a:t>
            </a:r>
            <a:r>
              <a:rPr lang="en-US" sz="1700" dirty="0"/>
              <a:t>to particularly high quality raw materials, or to low cost materials.</a:t>
            </a:r>
          </a:p>
        </p:txBody>
      </p:sp>
      <p:sp>
        <p:nvSpPr>
          <p:cNvPr id="6" name="Title 1"/>
          <p:cNvSpPr>
            <a:spLocks noGrp="1"/>
          </p:cNvSpPr>
          <p:nvPr>
            <p:ph type="title"/>
          </p:nvPr>
        </p:nvSpPr>
        <p:spPr>
          <a:xfrm>
            <a:off x="35496" y="72008"/>
            <a:ext cx="7704856" cy="620688"/>
          </a:xfrm>
        </p:spPr>
        <p:txBody>
          <a:bodyPr>
            <a:noAutofit/>
          </a:bodyPr>
          <a:lstStyle/>
          <a:p>
            <a:r>
              <a:rPr lang="en-GB" sz="3900" b="1" dirty="0" smtClean="0"/>
              <a:t>1 – Answering Exam</a:t>
            </a:r>
            <a:r>
              <a:rPr lang="en-GB" sz="3900" dirty="0" smtClean="0"/>
              <a:t>-Style Questions</a:t>
            </a:r>
            <a:endParaRPr lang="en-GB" sz="3900" b="1" dirty="0" smtClean="0"/>
          </a:p>
        </p:txBody>
      </p:sp>
    </p:spTree>
    <p:extLst>
      <p:ext uri="{BB962C8B-B14F-4D97-AF65-F5344CB8AC3E}">
        <p14:creationId xmlns:p14="http://schemas.microsoft.com/office/powerpoint/2010/main" val="1674498760"/>
      </p:ext>
    </p:extLst>
  </p:cSld>
  <p:clrMapOvr>
    <a:masterClrMapping/>
  </p:clrMapOvr>
  <p:transition advClick="0"/>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96426"/>
            <a:ext cx="6696744" cy="5687711"/>
          </a:xfrm>
          <a:prstGeom prst="rect">
            <a:avLst/>
          </a:prstGeom>
        </p:spPr>
        <p:txBody>
          <a:bodyPr wrap="square">
            <a:spAutoFit/>
          </a:bodyPr>
          <a:lstStyle/>
          <a:p>
            <a:pPr>
              <a:buClr>
                <a:schemeClr val="accent6">
                  <a:lumMod val="50000"/>
                </a:schemeClr>
              </a:buClr>
            </a:pPr>
            <a:r>
              <a:rPr lang="en-US" sz="2030" b="1" dirty="0">
                <a:solidFill>
                  <a:schemeClr val="accent5">
                    <a:lumMod val="50000"/>
                  </a:schemeClr>
                </a:solidFill>
              </a:rPr>
              <a:t>Products come and products go</a:t>
            </a:r>
          </a:p>
          <a:p>
            <a:pPr marL="439738" indent="-439738">
              <a:buClr>
                <a:schemeClr val="accent6">
                  <a:lumMod val="50000"/>
                </a:schemeClr>
              </a:buClr>
              <a:buFont typeface="Wingdings 3" panose="05040102010807070707" pitchFamily="18" charset="2"/>
              <a:buChar char=""/>
            </a:pPr>
            <a:r>
              <a:rPr lang="en-US" sz="2030" dirty="0">
                <a:solidFill>
                  <a:schemeClr val="accent5">
                    <a:lumMod val="50000"/>
                  </a:schemeClr>
                </a:solidFill>
              </a:rPr>
              <a:t>It isn't really surprising that as time goes by, we see products both appearing and disappearing. Sometimes we are unaware of the many products and brands that have been around for some time and then disappear because there is something else in their place. </a:t>
            </a:r>
            <a:endParaRPr lang="en-US" sz="2030" dirty="0" smtClean="0">
              <a:solidFill>
                <a:schemeClr val="accent5">
                  <a:lumMod val="50000"/>
                </a:schemeClr>
              </a:solidFill>
            </a:endParaRPr>
          </a:p>
          <a:p>
            <a:pPr marL="439738" indent="-439738">
              <a:buClr>
                <a:schemeClr val="accent6">
                  <a:lumMod val="50000"/>
                </a:schemeClr>
              </a:buClr>
              <a:buFont typeface="Wingdings 3" panose="05040102010807070707" pitchFamily="18" charset="2"/>
              <a:buChar char=""/>
            </a:pPr>
            <a:r>
              <a:rPr lang="en-US" sz="2030" dirty="0" smtClean="0">
                <a:solidFill>
                  <a:schemeClr val="accent5">
                    <a:lumMod val="50000"/>
                  </a:schemeClr>
                </a:solidFill>
              </a:rPr>
              <a:t>We </a:t>
            </a:r>
            <a:r>
              <a:rPr lang="en-US" sz="2030" dirty="0">
                <a:solidFill>
                  <a:schemeClr val="accent5">
                    <a:lumMod val="50000"/>
                  </a:schemeClr>
                </a:solidFill>
              </a:rPr>
              <a:t>may regret the process of dismantling of such iconic names as Woolworths but did you notice the decline of Blockbuster, fighting a losing battle to survive where they once controlled the DVD market?</a:t>
            </a:r>
          </a:p>
          <a:p>
            <a:pPr marL="439738" indent="-439738">
              <a:buClr>
                <a:schemeClr val="accent6">
                  <a:lumMod val="50000"/>
                </a:schemeClr>
              </a:buClr>
              <a:buFont typeface="Wingdings 3" panose="05040102010807070707" pitchFamily="18" charset="2"/>
              <a:buChar char=""/>
            </a:pPr>
            <a:r>
              <a:rPr lang="en-US" sz="2030" dirty="0">
                <a:solidFill>
                  <a:schemeClr val="accent5">
                    <a:lumMod val="50000"/>
                  </a:schemeClr>
                </a:solidFill>
              </a:rPr>
              <a:t>Recent TV </a:t>
            </a:r>
            <a:r>
              <a:rPr lang="en-US" sz="2030" dirty="0" smtClean="0">
                <a:solidFill>
                  <a:schemeClr val="accent5">
                    <a:lumMod val="50000"/>
                  </a:schemeClr>
                </a:solidFill>
              </a:rPr>
              <a:t>programs </a:t>
            </a:r>
            <a:r>
              <a:rPr lang="en-US" sz="2030" dirty="0">
                <a:solidFill>
                  <a:schemeClr val="accent5">
                    <a:lumMod val="50000"/>
                  </a:schemeClr>
                </a:solidFill>
              </a:rPr>
              <a:t>have told us about the 100 best musicals, the 100 best comedy moments and even the 100 top brands. We get daily news about the 'footsie', the Financial Times 100 Share Index, another 100 best. Amongst these, brands such as Marks &amp; Spencer, Cadbury and Rolls Royce command instant recognition</a:t>
            </a:r>
            <a:r>
              <a:rPr lang="en-US" sz="2030" dirty="0" smtClean="0">
                <a:solidFill>
                  <a:schemeClr val="accent5">
                    <a:lumMod val="50000"/>
                  </a:schemeClr>
                </a:solidFill>
              </a:rPr>
              <a:t>.</a:t>
            </a:r>
            <a:endParaRPr lang="en-US" sz="2030" dirty="0">
              <a:solidFill>
                <a:schemeClr val="accent5">
                  <a:lumMod val="50000"/>
                </a:schemeClr>
              </a:solidFill>
            </a:endParaRPr>
          </a:p>
        </p:txBody>
      </p:sp>
      <p:sp>
        <p:nvSpPr>
          <p:cNvPr id="6" name="Title 1"/>
          <p:cNvSpPr>
            <a:spLocks noGrp="1"/>
          </p:cNvSpPr>
          <p:nvPr>
            <p:ph type="title"/>
          </p:nvPr>
        </p:nvSpPr>
        <p:spPr>
          <a:xfrm>
            <a:off x="35496" y="72008"/>
            <a:ext cx="7704856" cy="548680"/>
          </a:xfrm>
        </p:spPr>
        <p:txBody>
          <a:bodyPr>
            <a:noAutofit/>
          </a:bodyPr>
          <a:lstStyle/>
          <a:p>
            <a:r>
              <a:rPr lang="en-GB" sz="3200" dirty="0" smtClean="0"/>
              <a:t>6.1 </a:t>
            </a:r>
            <a:r>
              <a:rPr lang="en-GB" sz="3200" dirty="0"/>
              <a:t>– P</a:t>
            </a:r>
            <a:r>
              <a:rPr lang="en-GB" sz="3200" dirty="0" smtClean="0"/>
              <a:t>roduct Life – Responding to Demand</a:t>
            </a:r>
            <a:endParaRPr lang="en-GB" sz="2800" dirty="0"/>
          </a:p>
        </p:txBody>
      </p:sp>
      <p:sp>
        <p:nvSpPr>
          <p:cNvPr id="7" name="Round Same Side Corner Rectangle 6">
            <a:hlinkClick r:id="" action="ppaction://noaction"/>
          </p:cNvPr>
          <p:cNvSpPr/>
          <p:nvPr/>
        </p:nvSpPr>
        <p:spPr>
          <a:xfrm>
            <a:off x="6804248" y="670057"/>
            <a:ext cx="792088" cy="346809"/>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32</a:t>
            </a:r>
            <a:endParaRPr lang="en-GB" sz="1200" b="1" dirty="0">
              <a:latin typeface="Arial" panose="020B0604020202020204" pitchFamily="34" charset="0"/>
              <a:cs typeface="Arial" panose="020B0604020202020204" pitchFamily="34" charset="0"/>
            </a:endParaRPr>
          </a:p>
        </p:txBody>
      </p:sp>
      <p:pic>
        <p:nvPicPr>
          <p:cNvPr id="1040" name="Picture 16" descr="Image result for woolworths"/>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948264" y="1124745"/>
            <a:ext cx="1865412" cy="1139974"/>
          </a:xfrm>
          <a:prstGeom prst="rect">
            <a:avLst/>
          </a:prstGeom>
          <a:noFill/>
          <a:extLst>
            <a:ext uri="{909E8E84-426E-40DD-AFC4-6F175D3DCCD1}">
              <a14:hiddenFill xmlns:a14="http://schemas.microsoft.com/office/drawing/2010/main">
                <a:solidFill>
                  <a:srgbClr val="FFFFFF"/>
                </a:solidFill>
              </a14:hiddenFill>
            </a:ext>
          </a:extLst>
        </p:spPr>
      </p:pic>
      <p:pic>
        <p:nvPicPr>
          <p:cNvPr id="1042" name="Picture 18" descr="Image result for blockbuste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948264" y="2372598"/>
            <a:ext cx="1865412" cy="1253324"/>
          </a:xfrm>
          <a:prstGeom prst="rect">
            <a:avLst/>
          </a:prstGeom>
          <a:noFill/>
          <a:extLst>
            <a:ext uri="{909E8E84-426E-40DD-AFC4-6F175D3DCCD1}">
              <a14:hiddenFill xmlns:a14="http://schemas.microsoft.com/office/drawing/2010/main">
                <a:solidFill>
                  <a:srgbClr val="FFFFFF"/>
                </a:solidFill>
              </a14:hiddenFill>
            </a:ext>
          </a:extLst>
        </p:spPr>
      </p:pic>
      <p:pic>
        <p:nvPicPr>
          <p:cNvPr id="1044" name="Picture 20" descr="Image result for cadbury's logo"/>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948263" y="3733801"/>
            <a:ext cx="1860641" cy="722729"/>
          </a:xfrm>
          <a:prstGeom prst="rect">
            <a:avLst/>
          </a:prstGeom>
          <a:noFill/>
          <a:extLst>
            <a:ext uri="{909E8E84-426E-40DD-AFC4-6F175D3DCCD1}">
              <a14:hiddenFill xmlns:a14="http://schemas.microsoft.com/office/drawing/2010/main">
                <a:solidFill>
                  <a:srgbClr val="FFFFFF"/>
                </a:solidFill>
              </a14:hiddenFill>
            </a:ext>
          </a:extLst>
        </p:spPr>
      </p:pic>
      <p:pic>
        <p:nvPicPr>
          <p:cNvPr id="1046" name="Picture 22" descr="Image result for rolls royce logo"/>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948263" y="4564409"/>
            <a:ext cx="1860642" cy="203294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46225713"/>
      </p:ext>
    </p:extLst>
  </p:cSld>
  <p:clrMapOvr>
    <a:masterClrMapping/>
  </p:clrMapOvr>
  <p:transition advClick="0"/>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96426"/>
            <a:ext cx="6768752" cy="5586145"/>
          </a:xfrm>
          <a:prstGeom prst="rect">
            <a:avLst/>
          </a:prstGeom>
        </p:spPr>
        <p:txBody>
          <a:bodyPr wrap="square">
            <a:spAutoFit/>
          </a:bodyPr>
          <a:lstStyle/>
          <a:p>
            <a:pPr marL="439738" indent="-439738">
              <a:buClr>
                <a:schemeClr val="accent6">
                  <a:lumMod val="50000"/>
                </a:schemeClr>
              </a:buClr>
              <a:buFont typeface="Wingdings 3" panose="05040102010807070707" pitchFamily="18" charset="2"/>
              <a:buChar char=""/>
            </a:pPr>
            <a:r>
              <a:rPr lang="en-US" sz="2100" dirty="0" smtClean="0">
                <a:solidFill>
                  <a:schemeClr val="accent5">
                    <a:lumMod val="50000"/>
                  </a:schemeClr>
                </a:solidFill>
              </a:rPr>
              <a:t>Newspaper </a:t>
            </a:r>
            <a:r>
              <a:rPr lang="en-US" sz="2100" dirty="0">
                <a:solidFill>
                  <a:schemeClr val="accent5">
                    <a:lumMod val="50000"/>
                  </a:schemeClr>
                </a:solidFill>
              </a:rPr>
              <a:t>columnists and internet bloggers tell us about the 'ones to watch' and, sometimes about companies that are 'doomed to fail'. The web site msnbc.com, which provides online news, reckons that 2012 will see the disappearance of such brands as Sears, Sony Pictures, Nokia, Saab, Sony </a:t>
            </a:r>
            <a:r>
              <a:rPr lang="en-US" sz="2100" dirty="0" err="1">
                <a:solidFill>
                  <a:schemeClr val="accent5">
                    <a:lumMod val="50000"/>
                  </a:schemeClr>
                </a:solidFill>
              </a:rPr>
              <a:t>Ericcson</a:t>
            </a:r>
            <a:r>
              <a:rPr lang="en-US" sz="2100" dirty="0">
                <a:solidFill>
                  <a:schemeClr val="accent5">
                    <a:lumMod val="50000"/>
                  </a:schemeClr>
                </a:solidFill>
              </a:rPr>
              <a:t>, My Space and </a:t>
            </a:r>
            <a:r>
              <a:rPr lang="en-US" sz="2100" dirty="0" err="1">
                <a:solidFill>
                  <a:schemeClr val="accent5">
                    <a:lumMod val="50000"/>
                  </a:schemeClr>
                </a:solidFill>
              </a:rPr>
              <a:t>Kellog's</a:t>
            </a:r>
            <a:r>
              <a:rPr lang="en-US" sz="2100" dirty="0">
                <a:solidFill>
                  <a:schemeClr val="accent5">
                    <a:lumMod val="50000"/>
                  </a:schemeClr>
                </a:solidFill>
              </a:rPr>
              <a:t> Corn Pops. Either they will be absorbed by other businesses or disappear altogether because they are no longer viable.</a:t>
            </a:r>
          </a:p>
          <a:p>
            <a:pPr>
              <a:buClr>
                <a:schemeClr val="accent6">
                  <a:lumMod val="50000"/>
                </a:schemeClr>
              </a:buClr>
            </a:pPr>
            <a:r>
              <a:rPr lang="en-US" sz="2100" b="1" dirty="0">
                <a:solidFill>
                  <a:srgbClr val="FF0000"/>
                </a:solidFill>
              </a:rPr>
              <a:t>Questions</a:t>
            </a:r>
          </a:p>
          <a:p>
            <a:pPr marL="457200" indent="-457200">
              <a:buClr>
                <a:schemeClr val="accent6">
                  <a:lumMod val="50000"/>
                </a:schemeClr>
              </a:buClr>
              <a:buFont typeface="+mj-lt"/>
              <a:buAutoNum type="arabicPeriod"/>
            </a:pPr>
            <a:r>
              <a:rPr lang="en-US" sz="2100" dirty="0" smtClean="0">
                <a:solidFill>
                  <a:srgbClr val="FF0000"/>
                </a:solidFill>
              </a:rPr>
              <a:t>Habitat</a:t>
            </a:r>
            <a:r>
              <a:rPr lang="en-US" sz="2100" dirty="0">
                <a:solidFill>
                  <a:srgbClr val="FF0000"/>
                </a:solidFill>
              </a:rPr>
              <a:t>, Allied Carpets, </a:t>
            </a:r>
            <a:r>
              <a:rPr lang="en-US" sz="2100" dirty="0" err="1">
                <a:solidFill>
                  <a:srgbClr val="FF0000"/>
                </a:solidFill>
              </a:rPr>
              <a:t>Setanta</a:t>
            </a:r>
            <a:r>
              <a:rPr lang="en-US" sz="2100" dirty="0">
                <a:solidFill>
                  <a:srgbClr val="FF0000"/>
                </a:solidFill>
              </a:rPr>
              <a:t> Sports, Focus DIY, Waterford/Wedgewood, </a:t>
            </a:r>
            <a:r>
              <a:rPr lang="en-US" sz="2100" dirty="0" err="1">
                <a:solidFill>
                  <a:srgbClr val="FF0000"/>
                </a:solidFill>
              </a:rPr>
              <a:t>Dolcis</a:t>
            </a:r>
            <a:r>
              <a:rPr lang="en-US" sz="2100" dirty="0">
                <a:solidFill>
                  <a:srgbClr val="FF0000"/>
                </a:solidFill>
              </a:rPr>
              <a:t>, Kwik Save, </a:t>
            </a:r>
            <a:r>
              <a:rPr lang="en-US" sz="2100" dirty="0" err="1">
                <a:solidFill>
                  <a:srgbClr val="FF0000"/>
                </a:solidFill>
              </a:rPr>
              <a:t>Railtrack</a:t>
            </a:r>
            <a:r>
              <a:rPr lang="en-US" sz="2100" dirty="0">
                <a:solidFill>
                  <a:srgbClr val="FF0000"/>
                </a:solidFill>
              </a:rPr>
              <a:t> and Daewoo no longer exist. Which of these did you know about?</a:t>
            </a:r>
          </a:p>
          <a:p>
            <a:pPr marL="457200" indent="-457200">
              <a:buClr>
                <a:schemeClr val="accent6">
                  <a:lumMod val="50000"/>
                </a:schemeClr>
              </a:buClr>
              <a:buFont typeface="+mj-lt"/>
              <a:buAutoNum type="arabicPeriod"/>
            </a:pPr>
            <a:r>
              <a:rPr lang="en-US" sz="2100" dirty="0" smtClean="0">
                <a:solidFill>
                  <a:srgbClr val="FF0000"/>
                </a:solidFill>
              </a:rPr>
              <a:t>For </a:t>
            </a:r>
            <a:r>
              <a:rPr lang="en-US" sz="2100" dirty="0">
                <a:solidFill>
                  <a:srgbClr val="FF0000"/>
                </a:solidFill>
              </a:rPr>
              <a:t>each company you know about, give as many reasons as you can for their disappearance.</a:t>
            </a:r>
          </a:p>
        </p:txBody>
      </p:sp>
      <p:sp>
        <p:nvSpPr>
          <p:cNvPr id="6" name="Title 1"/>
          <p:cNvSpPr>
            <a:spLocks noGrp="1"/>
          </p:cNvSpPr>
          <p:nvPr>
            <p:ph type="title"/>
          </p:nvPr>
        </p:nvSpPr>
        <p:spPr>
          <a:xfrm>
            <a:off x="35496" y="72008"/>
            <a:ext cx="7704856" cy="548680"/>
          </a:xfrm>
        </p:spPr>
        <p:txBody>
          <a:bodyPr>
            <a:noAutofit/>
          </a:bodyPr>
          <a:lstStyle/>
          <a:p>
            <a:r>
              <a:rPr lang="en-GB" sz="3200" dirty="0" smtClean="0"/>
              <a:t>6.1 </a:t>
            </a:r>
            <a:r>
              <a:rPr lang="en-GB" sz="3200" dirty="0"/>
              <a:t>– </a:t>
            </a:r>
            <a:r>
              <a:rPr lang="en-GB" sz="3200" dirty="0" smtClean="0"/>
              <a:t>Product Life – Responding to Demand</a:t>
            </a:r>
            <a:endParaRPr lang="en-GB" sz="2800" dirty="0"/>
          </a:p>
        </p:txBody>
      </p:sp>
      <p:sp>
        <p:nvSpPr>
          <p:cNvPr id="7" name="Round Same Side Corner Rectangle 6">
            <a:hlinkClick r:id="" action="ppaction://noaction"/>
          </p:cNvPr>
          <p:cNvSpPr/>
          <p:nvPr/>
        </p:nvSpPr>
        <p:spPr>
          <a:xfrm>
            <a:off x="6804248" y="670057"/>
            <a:ext cx="792088" cy="346809"/>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32</a:t>
            </a:r>
            <a:endParaRPr lang="en-GB" sz="1200" b="1" dirty="0">
              <a:latin typeface="Arial" panose="020B0604020202020204" pitchFamily="34" charset="0"/>
              <a:cs typeface="Arial" panose="020B0604020202020204" pitchFamily="34" charset="0"/>
            </a:endParaRPr>
          </a:p>
        </p:txBody>
      </p:sp>
      <p:pic>
        <p:nvPicPr>
          <p:cNvPr id="80898" name="Picture 2" descr="Image result for sears log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020272" y="1179936"/>
            <a:ext cx="1800200" cy="698127"/>
          </a:xfrm>
          <a:prstGeom prst="rect">
            <a:avLst/>
          </a:prstGeom>
          <a:noFill/>
          <a:extLst>
            <a:ext uri="{909E8E84-426E-40DD-AFC4-6F175D3DCCD1}">
              <a14:hiddenFill xmlns:a14="http://schemas.microsoft.com/office/drawing/2010/main">
                <a:solidFill>
                  <a:srgbClr val="FFFFFF"/>
                </a:solidFill>
              </a14:hiddenFill>
            </a:ext>
          </a:extLst>
        </p:spPr>
      </p:pic>
      <p:pic>
        <p:nvPicPr>
          <p:cNvPr id="80900" name="Picture 4" descr="Image result for habitat skateboard logo"/>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9841" b="35349"/>
          <a:stretch/>
        </p:blipFill>
        <p:spPr bwMode="auto">
          <a:xfrm>
            <a:off x="7020272" y="2011092"/>
            <a:ext cx="1798712" cy="985860"/>
          </a:xfrm>
          <a:prstGeom prst="rect">
            <a:avLst/>
          </a:prstGeom>
          <a:noFill/>
          <a:extLst>
            <a:ext uri="{909E8E84-426E-40DD-AFC4-6F175D3DCCD1}">
              <a14:hiddenFill xmlns:a14="http://schemas.microsoft.com/office/drawing/2010/main">
                <a:solidFill>
                  <a:srgbClr val="FFFFFF"/>
                </a:solidFill>
              </a14:hiddenFill>
            </a:ext>
          </a:extLst>
        </p:spPr>
      </p:pic>
      <p:pic>
        <p:nvPicPr>
          <p:cNvPr id="80902" name="Picture 6" descr="Image result for allied carpets logo"/>
          <p:cNvPicPr>
            <a:picLocks noChangeAspect="1" noChangeArrowheads="1"/>
          </p:cNvPicPr>
          <p:nvPr/>
        </p:nvPicPr>
        <p:blipFill rotWithShape="1">
          <a:blip r:embed="rId5">
            <a:extLst>
              <a:ext uri="{28A0092B-C50C-407E-A947-70E740481C1C}">
                <a14:useLocalDpi xmlns:a14="http://schemas.microsoft.com/office/drawing/2010/main" val="0"/>
              </a:ext>
            </a:extLst>
          </a:blip>
          <a:srcRect l="10229" t="4882" r="12234" b="6177"/>
          <a:stretch/>
        </p:blipFill>
        <p:spPr bwMode="auto">
          <a:xfrm>
            <a:off x="7020272" y="3136133"/>
            <a:ext cx="1798712" cy="1349034"/>
          </a:xfrm>
          <a:prstGeom prst="rect">
            <a:avLst/>
          </a:prstGeom>
          <a:noFill/>
          <a:extLst>
            <a:ext uri="{909E8E84-426E-40DD-AFC4-6F175D3DCCD1}">
              <a14:hiddenFill xmlns:a14="http://schemas.microsoft.com/office/drawing/2010/main">
                <a:solidFill>
                  <a:srgbClr val="FFFFFF"/>
                </a:solidFill>
              </a14:hiddenFill>
            </a:ext>
          </a:extLst>
        </p:spPr>
      </p:pic>
      <p:pic>
        <p:nvPicPr>
          <p:cNvPr id="80904" name="Picture 8" descr="Image result for daewoo logo"/>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020272" y="4644612"/>
            <a:ext cx="1798712" cy="166470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75018642"/>
      </p:ext>
    </p:extLst>
  </p:cSld>
  <p:clrMapOvr>
    <a:masterClrMapping/>
  </p:clrMapOvr>
  <p:transition advClick="0"/>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MPROD_NEXTUNIQUEID" val="10010"/>
  <p:tag name="MMPROD_UIDATA" val="&lt;database version=&quot;7.0&quot;&gt;&lt;object type=&quot;1&quot; unique_id=&quot;10001&quot;&gt;&lt;object type=&quot;2&quot; unique_id=&quot;10045&quot;&gt;&lt;object type=&quot;3&quot; unique_id=&quot;10046&quot;&gt;&lt;property id=&quot;20148&quot; value=&quot;5&quot;/&gt;&lt;property id=&quot;20300&quot; value=&quot;Slide 1 - &amp;quot;Welcome&amp;quot;&quot;/&gt;&lt;property id=&quot;20307&quot; value=&quot;256&quot;/&gt;&lt;/object&gt;&lt;object type=&quot;3&quot; unique_id=&quot;10047&quot;&gt;&lt;property id=&quot;20148&quot; value=&quot;5&quot;/&gt;&lt;property id=&quot;20300&quot; value=&quot;Slide 2 - &amp;quot;Assignment Scenario&amp;quot;&quot;/&gt;&lt;property id=&quot;20307&quot; value=&quot;258&quot;/&gt;&lt;/object&gt;&lt;object type=&quot;3&quot; unique_id=&quot;10048&quot;&gt;&lt;property id=&quot;20148&quot; value=&quot;5&quot;/&gt;&lt;property id=&quot;20300&quot; value=&quot;Slide 3 - &amp;quot;Excel Sales Scenario&amp;quot;&quot;/&gt;&lt;property id=&quot;20307&quot; value=&quot;286&quot;/&gt;&lt;/object&gt;&lt;object type=&quot;3&quot; unique_id=&quot;10049&quot;&gt;&lt;property id=&quot;20148&quot; value=&quot;5&quot;/&gt;&lt;property id=&quot;20300&quot; value=&quot;Slide 4 - &amp;quot;Task 1 – Excel Sales Spreadsheet&amp;quot;&quot;/&gt;&lt;property id=&quot;20307&quot; value=&quot;287&quot;/&gt;&lt;/object&gt;&lt;object type=&quot;3&quot; unique_id=&quot;10050&quot;&gt;&lt;property id=&quot;20148&quot; value=&quot;5&quot;/&gt;&lt;property id=&quot;20300&quot; value=&quot;Slide 5 - &amp;quot;Task 2 – Excel Sales Spreadsheet&amp;quot;&quot;/&gt;&lt;property id=&quot;20307&quot; value=&quot;288&quot;/&gt;&lt;/object&gt;&lt;object type=&quot;3&quot; unique_id=&quot;10051&quot;&gt;&lt;property id=&quot;20148&quot; value=&quot;5&quot;/&gt;&lt;property id=&quot;20300&quot; value=&quot;Slide 6 - &amp;quot;Task 3 – Excel Sales Spreadsheet&amp;quot;&quot;/&gt;&lt;property id=&quot;20307&quot; value=&quot;289&quot;/&gt;&lt;/object&gt;&lt;object type=&quot;3&quot; unique_id=&quot;10052&quot;&gt;&lt;property id=&quot;20148&quot; value=&quot;5&quot;/&gt;&lt;property id=&quot;20300&quot; value=&quot;Slide 7 - &amp;quot;Task 4 – Excel Sales Spreadsheet&amp;quot;&quot;/&gt;&lt;property id=&quot;20307&quot; value=&quot;290&quot;/&gt;&lt;/object&gt;&lt;object type=&quot;3&quot; unique_id=&quot;10053&quot;&gt;&lt;property id=&quot;20148&quot; value=&quot;5&quot;/&gt;&lt;property id=&quot;20300&quot; value=&quot;Slide 8 - &amp;quot;Task 5 – Excel Sales Spreadsheet&amp;quot;&quot;/&gt;&lt;property id=&quot;20307&quot; value=&quot;291&quot;/&gt;&lt;/object&gt;&lt;object type=&quot;3&quot; unique_id=&quot;10054&quot;&gt;&lt;property id=&quot;20148&quot; value=&quot;5&quot;/&gt;&lt;property id=&quot;20300&quot; value=&quot;Slide 9 - &amp;quot;Task 6 – Excel Sales Spreadsheet&amp;quot;&quot;/&gt;&lt;property id=&quot;20307&quot; value=&quot;292&quot;/&gt;&lt;/object&gt;&lt;object type=&quot;3&quot; unique_id=&quot;10055&quot;&gt;&lt;property id=&quot;20148&quot; value=&quot;5&quot;/&gt;&lt;property id=&quot;20300&quot; value=&quot;Slide 10 - &amp;quot;Task 7 – Excel Sales Spreadsheet&amp;quot;&quot;/&gt;&lt;property id=&quot;20307&quot; value=&quot;294&quot;/&gt;&lt;/object&gt;&lt;object type=&quot;3&quot; unique_id=&quot;10056&quot;&gt;&lt;property id=&quot;20148&quot; value=&quot;5&quot;/&gt;&lt;property id=&quot;20300&quot; value=&quot;Slide 11 - &amp;quot;Task 8 – Excel Sales Spreadsheet&amp;quot;&quot;/&gt;&lt;property id=&quot;20307&quot; value=&quot;295&quot;/&gt;&lt;/object&gt;&lt;object type=&quot;3&quot; unique_id=&quot;10057&quot;&gt;&lt;property id=&quot;20148&quot; value=&quot;5&quot;/&gt;&lt;property id=&quot;20300&quot; value=&quot;Slide 12 - &amp;quot;Excel Tutorials – Click to View&amp;quot;&quot;/&gt;&lt;property id=&quot;20307&quot; value=&quot;332&quot;/&gt;&lt;/object&gt;&lt;object type=&quot;3&quot; unique_id=&quot;10058&quot;&gt;&lt;property id=&quot;20148&quot; value=&quot;5&quot;/&gt;&lt;property id=&quot;20300&quot; value=&quot;Slide 13 - &amp;quot;Excel Sales – Assessment (St/Ex/Ad)&amp;quot;&quot;/&gt;&lt;property id=&quot;20307&quot; value=&quot;297&quot;/&gt;&lt;/object&gt;&lt;object type=&quot;3&quot; unique_id=&quot;10059&quot;&gt;&lt;property id=&quot;20148&quot; value=&quot;5&quot;/&gt;&lt;property id=&quot;20300&quot; value=&quot;Slide 14 - &amp;quot;Excel Bookings Scenario&amp;quot;&quot;/&gt;&lt;property id=&quot;20307&quot; value=&quot;299&quot;/&gt;&lt;/object&gt;&lt;object type=&quot;3&quot; unique_id=&quot;10060&quot;&gt;&lt;property id=&quot;20148&quot; value=&quot;5&quot;/&gt;&lt;property id=&quot;20300&quot; value=&quot;Slide 15 - &amp;quot;Task 1 – Excel Bookings Spreadsheet&amp;quot;&quot;/&gt;&lt;property id=&quot;20307&quot; value=&quot;300&quot;/&gt;&lt;/object&gt;&lt;object type=&quot;3&quot; unique_id=&quot;10061&quot;&gt;&lt;property id=&quot;20148&quot; value=&quot;5&quot;/&gt;&lt;property id=&quot;20300&quot; value=&quot;Slide 16 - &amp;quot;Task 2 – Excel Bookings Spreadsheet&amp;quot;&quot;/&gt;&lt;property id=&quot;20307&quot; value=&quot;301&quot;/&gt;&lt;/object&gt;&lt;object type=&quot;3&quot; unique_id=&quot;10062&quot;&gt;&lt;property id=&quot;20148&quot; value=&quot;5&quot;/&gt;&lt;property id=&quot;20300&quot; value=&quot;Slide 17 - &amp;quot;Task 3 – Excel Bookings Spreadsheet&amp;quot;&quot;/&gt;&lt;property id=&quot;20307&quot; value=&quot;302&quot;/&gt;&lt;/object&gt;&lt;object type=&quot;3&quot; unique_id=&quot;10063&quot;&gt;&lt;property id=&quot;20148&quot; value=&quot;5&quot;/&gt;&lt;property id=&quot;20300&quot; value=&quot;Slide 18 - &amp;quot;Task 4 – Excel Bookings Spreadsheet&amp;quot;&quot;/&gt;&lt;property id=&quot;20307&quot; value=&quot;309&quot;/&gt;&lt;/object&gt;&lt;object type=&quot;3&quot; unique_id=&quot;10064&quot;&gt;&lt;property id=&quot;20148&quot; value=&quot;5&quot;/&gt;&lt;property id=&quot;20300&quot; value=&quot;Slide 19 - &amp;quot;Task 5 – Excel Bookings Spreadsheet&amp;quot;&quot;/&gt;&lt;property id=&quot;20307&quot; value=&quot;304&quot;/&gt;&lt;/object&gt;&lt;object type=&quot;3&quot; unique_id=&quot;10065&quot;&gt;&lt;property id=&quot;20148&quot; value=&quot;5&quot;/&gt;&lt;property id=&quot;20300&quot; value=&quot;Slide 20 - &amp;quot;Task 6 – Excel Bookings Spreadsheet&amp;quot;&quot;/&gt;&lt;property id=&quot;20307&quot; value=&quot;305&quot;/&gt;&lt;/object&gt;&lt;object type=&quot;3&quot; unique_id=&quot;10066&quot;&gt;&lt;property id=&quot;20148&quot; value=&quot;5&quot;/&gt;&lt;property id=&quot;20300&quot; value=&quot;Slide 21 - &amp;quot;Task 7 – Excel Bookings Spreadsheet&amp;quot;&quot;/&gt;&lt;property id=&quot;20307&quot; value=&quot;306&quot;/&gt;&lt;/object&gt;&lt;object type=&quot;3&quot; unique_id=&quot;10067&quot;&gt;&lt;property id=&quot;20148&quot; value=&quot;5&quot;/&gt;&lt;property id=&quot;20300&quot; value=&quot;Slide 22 - &amp;quot;Task 8 – Excel Bookings Spreadsheet&amp;quot;&quot;/&gt;&lt;property id=&quot;20307&quot; value=&quot;307&quot;/&gt;&lt;/object&gt;&lt;object type=&quot;3&quot; unique_id=&quot;10068&quot;&gt;&lt;property id=&quot;20148&quot; value=&quot;5&quot;/&gt;&lt;property id=&quot;20300&quot; value=&quot;Slide 23 - &amp;quot;Excel Tutorials – Click to View&amp;quot;&quot;/&gt;&lt;property id=&quot;20307&quot; value=&quot;334&quot;/&gt;&lt;/object&gt;&lt;object type=&quot;3&quot; unique_id=&quot;10069&quot;&gt;&lt;property id=&quot;20148&quot; value=&quot;5&quot;/&gt;&lt;property id=&quot;20300&quot; value=&quot;Slide 24 - &amp;quot;Excel Bookings – Assessment (St/Ex/Ad)&amp;quot;&quot;/&gt;&lt;property id=&quot;20307&quot; value=&quot;308&quot;/&gt;&lt;/object&gt;&lt;object type=&quot;3&quot; unique_id=&quot;10070&quot;&gt;&lt;property id=&quot;20148&quot; value=&quot;5&quot;/&gt;&lt;property id=&quot;20300&quot; value=&quot;Slide 25 - &amp;quot;Graphics Scenario&amp;quot;&quot;/&gt;&lt;property id=&quot;20307&quot; value=&quot;310&quot;/&gt;&lt;/object&gt;&lt;object type=&quot;3&quot; unique_id=&quot;10071&quot;&gt;&lt;property id=&quot;20148&quot; value=&quot;5&quot;/&gt;&lt;property id=&quot;20300&quot; value=&quot;Slide 26 - &amp;quot;Task 1 – Bitmap Montage&amp;quot;&quot;/&gt;&lt;property id=&quot;20307&quot; value=&quot;311&quot;/&gt;&lt;/object&gt;&lt;object type=&quot;3&quot; unique_id=&quot;10072&quot;&gt;&lt;property id=&quot;20148&quot; value=&quot;5&quot;/&gt;&lt;property id=&quot;20300&quot; value=&quot;Slide 27 - &amp;quot;Task 2 – Bitmap Montage&amp;quot;&quot;/&gt;&lt;property id=&quot;20307&quot; value=&quot;312&quot;/&gt;&lt;/object&gt;&lt;object type=&quot;3&quot; unique_id=&quot;10073&quot;&gt;&lt;property id=&quot;20148&quot; value=&quot;5&quot;/&gt;&lt;property id=&quot;20300&quot; value=&quot;Slide 28 - &amp;quot;Task 3 – Bitmap Montage&amp;quot;&quot;/&gt;&lt;property id=&quot;20307&quot; value=&quot;313&quot;/&gt;&lt;/object&gt;&lt;object type=&quot;3&quot; unique_id=&quot;10074&quot;&gt;&lt;property id=&quot;20148&quot; value=&quot;5&quot;/&gt;&lt;property id=&quot;20300&quot; value=&quot;Slide 29 - &amp;quot;Task 4 – Bitmap Montage&amp;quot;&quot;/&gt;&lt;property id=&quot;20307&quot; value=&quot;314&quot;/&gt;&lt;/object&gt;&lt;object type=&quot;3&quot; unique_id=&quot;10075&quot;&gt;&lt;property id=&quot;20148&quot; value=&quot;5&quot;/&gt;&lt;property id=&quot;20300&quot; value=&quot;Slide 30 - &amp;quot;Task 5 – Vector Map&amp;quot;&quot;/&gt;&lt;property id=&quot;20307&quot; value=&quot;315&quot;/&gt;&lt;/object&gt;&lt;object type=&quot;3&quot; unique_id=&quot;10076&quot;&gt;&lt;property id=&quot;20148&quot; value=&quot;5&quot;/&gt;&lt;property id=&quot;20300&quot; value=&quot;Slide 31 - &amp;quot;Task 6 – Vector Map&amp;quot;&quot;/&gt;&lt;property id=&quot;20307&quot; value=&quot;316&quot;/&gt;&lt;/object&gt;&lt;object type=&quot;3&quot; unique_id=&quot;10077&quot;&gt;&lt;property id=&quot;20148&quot; value=&quot;5&quot;/&gt;&lt;property id=&quot;20300&quot; value=&quot;Slide 32 - &amp;quot;Task 7 – Vector Map&amp;quot;&quot;/&gt;&lt;property id=&quot;20307&quot; value=&quot;317&quot;/&gt;&lt;/object&gt;&lt;object type=&quot;3&quot; unique_id=&quot;10078&quot;&gt;&lt;property id=&quot;20148&quot; value=&quot;5&quot;/&gt;&lt;property id=&quot;20300&quot; value=&quot;Slide 33 - &amp;quot;Task 8 – Graphics&amp;quot;&quot;/&gt;&lt;property id=&quot;20307&quot; value=&quot;318&quot;/&gt;&lt;/object&gt;&lt;object type=&quot;3&quot; unique_id=&quot;10079&quot;&gt;&lt;property id=&quot;20148&quot; value=&quot;5&quot;/&gt;&lt;property id=&quot;20300&quot; value=&quot;Slide 34 - &amp;quot;Task 9 – Graphics&amp;quot;&quot;/&gt;&lt;property id=&quot;20307&quot; value=&quot;321&quot;/&gt;&lt;/object&gt;&lt;object type=&quot;3&quot; unique_id=&quot;10080&quot;&gt;&lt;property id=&quot;20148&quot; value=&quot;5&quot;/&gt;&lt;property id=&quot;20300&quot; value=&quot;Slide 35 - &amp;quot;Graphics – Assessment (St/Ex/Ad)&amp;quot;&quot;/&gt;&lt;property id=&quot;20307&quot; value=&quot;319&quot;/&gt;&lt;/object&gt;&lt;object type=&quot;3&quot; unique_id=&quot;10081&quot;&gt;&lt;property id=&quot;20148&quot; value=&quot;5&quot;/&gt;&lt;property id=&quot;20300&quot; value=&quot;Slide 36 - &amp;quot;E-Safety Scenario&amp;quot;&quot;/&gt;&lt;property id=&quot;20307&quot; value=&quot;322&quot;/&gt;&lt;/object&gt;&lt;object type=&quot;3&quot; unique_id=&quot;10082&quot;&gt;&lt;property id=&quot;20148&quot; value=&quot;5&quot;/&gt;&lt;property id=&quot;20300&quot; value=&quot;Slide 37 - &amp;quot;Task 1 – E-Safety&amp;quot;&quot;/&gt;&lt;property id=&quot;20307&quot; value=&quot;323&quot;/&gt;&lt;/object&gt;&lt;object type=&quot;3&quot; unique_id=&quot;10083&quot;&gt;&lt;property id=&quot;20148&quot; value=&quot;5&quot;/&gt;&lt;property id=&quot;20300&quot; value=&quot;Slide 38 - &amp;quot;Task 2 – E-Safety&amp;quot;&quot;/&gt;&lt;property id=&quot;20307&quot; value=&quot;324&quot;/&gt;&lt;/object&gt;&lt;object type=&quot;3&quot; unique_id=&quot;10084&quot;&gt;&lt;property id=&quot;20148&quot; value=&quot;5&quot;/&gt;&lt;property id=&quot;20300&quot; value=&quot;Slide 39 - &amp;quot;Task 3 – E-Safety&amp;quot;&quot;/&gt;&lt;property id=&quot;20307&quot; value=&quot;325&quot;/&gt;&lt;/object&gt;&lt;object type=&quot;3&quot; unique_id=&quot;10085&quot;&gt;&lt;property id=&quot;20148&quot; value=&quot;5&quot;/&gt;&lt;property id=&quot;20300&quot; value=&quot;Slide 40 - &amp;quot;Task 4 – E-Safety&amp;quot;&quot;/&gt;&lt;property id=&quot;20307&quot; value=&quot;326&quot;/&gt;&lt;/object&gt;&lt;object type=&quot;3&quot; unique_id=&quot;10086&quot;&gt;&lt;property id=&quot;20148&quot; value=&quot;5&quot;/&gt;&lt;property id=&quot;20300&quot; value=&quot;Slide 41 - &amp;quot;Task 5 – E-Safety&amp;quot;&quot;/&gt;&lt;property id=&quot;20307&quot; value=&quot;327&quot;/&gt;&lt;/object&gt;&lt;object type=&quot;3&quot; unique_id=&quot;10087&quot;&gt;&lt;property id=&quot;20148&quot; value=&quot;5&quot;/&gt;&lt;property id=&quot;20300&quot; value=&quot;Slide 42 - &amp;quot;Task 6 – E-Safety&amp;quot;&quot;/&gt;&lt;property id=&quot;20307&quot; value=&quot;328&quot;/&gt;&lt;/object&gt;&lt;object type=&quot;3&quot; unique_id=&quot;10088&quot;&gt;&lt;property id=&quot;20148&quot; value=&quot;5&quot;/&gt;&lt;property id=&quot;20300&quot; value=&quot;Slide 43 - &amp;quot;Task 7 – E-Safety&amp;quot;&quot;/&gt;&lt;property id=&quot;20307&quot; value=&quot;329&quot;/&gt;&lt;/object&gt;&lt;object type=&quot;3&quot; unique_id=&quot;10089&quot;&gt;&lt;property id=&quot;20148&quot; value=&quot;5&quot;/&gt;&lt;property id=&quot;20300&quot; value=&quot;Slide 44 - &amp;quot;E-Safety – Assessment (St/Ex/Ad)&amp;quot;&quot;/&gt;&lt;property id=&quot;20307&quot; value=&quot;331&quot;/&gt;&lt;/object&gt;&lt;/object&gt;&lt;object type=&quot;8&quot; unique_id=&quot;10135&quot;&gt;&lt;/object&gt;&lt;/object&gt;&lt;/database&gt;"/>
  <p:tag name="SECTOMILLISECCONVERTED" val="1"/>
  <p:tag name="ISPRING_RESOURCE_PATHS_HASH_2" val="08f788787bcb7a4d543d064184e3ed8f8a1ad1a"/>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nderoth">
  <a:themeElements>
    <a:clrScheme name="Custom 8">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1A0AEC"/>
      </a:hlink>
      <a:folHlink>
        <a:srgbClr val="800080"/>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6303C8A099435F469B82EC500073A18D" ma:contentTypeVersion="0" ma:contentTypeDescription="Create a new document." ma:contentTypeScope="" ma:versionID="db11316f7499926a5aef36baba7827a0">
  <xsd:schema xmlns:xsd="http://www.w3.org/2001/XMLSchema" xmlns:p="http://schemas.microsoft.com/office/2006/metadata/properties" targetNamespace="http://schemas.microsoft.com/office/2006/metadata/properties" ma:root="true" ma:fieldsID="4aeb20c0e3442673af7ee10786458764">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documentManagement/>
</p:properties>
</file>

<file path=customXml/itemProps1.xml><?xml version="1.0" encoding="utf-8"?>
<ds:datastoreItem xmlns:ds="http://schemas.openxmlformats.org/officeDocument/2006/customXml" ds:itemID="{E16A05FF-1C8D-47AA-A52A-FF79015719B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customXml/itemProps2.xml><?xml version="1.0" encoding="utf-8"?>
<ds:datastoreItem xmlns:ds="http://schemas.openxmlformats.org/officeDocument/2006/customXml" ds:itemID="{E5A8F797-114D-47DC-A43E-E9D7D8871891}">
  <ds:schemaRefs>
    <ds:schemaRef ds:uri="http://schemas.microsoft.com/sharepoint/v3/contenttype/forms"/>
  </ds:schemaRefs>
</ds:datastoreItem>
</file>

<file path=customXml/itemProps3.xml><?xml version="1.0" encoding="utf-8"?>
<ds:datastoreItem xmlns:ds="http://schemas.openxmlformats.org/officeDocument/2006/customXml" ds:itemID="{76DD945F-B7B0-4691-A0D0-E2EAD6DA23B3}">
  <ds:schemaRefs>
    <ds:schemaRef ds:uri="http://schemas.microsoft.com/office/2006/documentManagement/types"/>
    <ds:schemaRef ds:uri="http://www.w3.org/XML/1998/namespace"/>
    <ds:schemaRef ds:uri="http://purl.org/dc/dcmitype/"/>
    <ds:schemaRef ds:uri="http://purl.org/dc/elements/1.1/"/>
    <ds:schemaRef ds:uri="http://purl.org/dc/terms/"/>
    <ds:schemaRef ds:uri="http://schemas.microsoft.com/office/2006/metadata/properties"/>
    <ds:schemaRef ds:uri="http://schemas.openxmlformats.org/package/2006/metadata/core-properties"/>
  </ds:schemaRefs>
</ds:datastoreItem>
</file>

<file path=docProps/app.xml><?xml version="1.0" encoding="utf-8"?>
<Properties xmlns="http://schemas.openxmlformats.org/officeDocument/2006/extended-properties" xmlns:vt="http://schemas.openxmlformats.org/officeDocument/2006/docPropsVTypes">
  <Template/>
  <TotalTime>62335</TotalTime>
  <Words>4940</Words>
  <Application>Microsoft Office PowerPoint</Application>
  <PresentationFormat>On-screen Show (4:3)</PresentationFormat>
  <Paragraphs>377</Paragraphs>
  <Slides>34</Slides>
  <Notes>34</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34</vt:i4>
      </vt:variant>
    </vt:vector>
  </HeadingPairs>
  <TitlesOfParts>
    <vt:vector size="44" baseType="lpstr">
      <vt:lpstr>Arial</vt:lpstr>
      <vt:lpstr>Calibri</vt:lpstr>
      <vt:lpstr>Lucida Sans Unicode</vt:lpstr>
      <vt:lpstr>MyriadPro-Bold</vt:lpstr>
      <vt:lpstr>MyriadPro-BoldIt</vt:lpstr>
      <vt:lpstr>Verdana</vt:lpstr>
      <vt:lpstr>Wingdings</vt:lpstr>
      <vt:lpstr>Wingdings 2</vt:lpstr>
      <vt:lpstr>Wingdings 3</vt:lpstr>
      <vt:lpstr>Enderoth</vt:lpstr>
      <vt:lpstr>PowerPoint Presentation</vt:lpstr>
      <vt:lpstr>1 – New Business Ideas - Expectations</vt:lpstr>
      <vt:lpstr>1 – New Business Ideas - Weighing</vt:lpstr>
      <vt:lpstr>1 – Answering Exam-Style Questions</vt:lpstr>
      <vt:lpstr>1 – Answering Exam-Style Questions</vt:lpstr>
      <vt:lpstr>1 – Answering Exam-Style Questions</vt:lpstr>
      <vt:lpstr>1 – Answering Exam-Style Questions</vt:lpstr>
      <vt:lpstr>6.1 – Product Life – Responding to Demand</vt:lpstr>
      <vt:lpstr>6.1 – Product Life – Responding to Demand</vt:lpstr>
      <vt:lpstr>6.1 – Product Life – Responding to Demand</vt:lpstr>
      <vt:lpstr>6.1 – Product Life – Responding to Demand</vt:lpstr>
      <vt:lpstr>6.1 – Product Life – Responding to Demand</vt:lpstr>
      <vt:lpstr>6.1 – Product Life – Adapting to Change</vt:lpstr>
      <vt:lpstr>6.1 – Product Life – Adapting to Change</vt:lpstr>
      <vt:lpstr>6.2 – Operations Management - Outsourcing</vt:lpstr>
      <vt:lpstr>6.2 – Operations Management - Outsourcing</vt:lpstr>
      <vt:lpstr>6.2 – Operations Management - Outsourcing</vt:lpstr>
      <vt:lpstr>6.3 – The Design Mix – Combining Features</vt:lpstr>
      <vt:lpstr>6.3 – The Design Mix – Economic Manufacture</vt:lpstr>
      <vt:lpstr>6.3 – The Design Mix – Economic Manufacture</vt:lpstr>
      <vt:lpstr>6.3 – The Design Mix – Aesthetics</vt:lpstr>
      <vt:lpstr>6.3 – The Design Mix – Aesthetics</vt:lpstr>
      <vt:lpstr>6.3 – The Design Mix – Function</vt:lpstr>
      <vt:lpstr>6.3 – The Design Mix – Function</vt:lpstr>
      <vt:lpstr>6.3 – The Design Mix – Function</vt:lpstr>
      <vt:lpstr>6.3 – The Design Mix – Function</vt:lpstr>
      <vt:lpstr>6 – Exam Questions – January 2014</vt:lpstr>
      <vt:lpstr>6 – Exam Questions – January 2014</vt:lpstr>
      <vt:lpstr>2 – Exam Questions – June 2014</vt:lpstr>
      <vt:lpstr>2 – Exam Questions – June 2014</vt:lpstr>
      <vt:lpstr>2 – Exam Questions – June 2014</vt:lpstr>
      <vt:lpstr>2 – Exam Questions – June 2014</vt:lpstr>
      <vt:lpstr>6 – Exam Questions – June 2014</vt:lpstr>
      <vt:lpstr>6 – Exam Questions – June 2014</vt:lpstr>
    </vt:vector>
  </TitlesOfParts>
  <Company>Brooke Weston CTC</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06 - Designing a Product or Service</dc:title>
  <dc:subject>eBusiness</dc:subject>
  <dc:creator>Enderoth</dc:creator>
  <cp:lastModifiedBy>Stephen Rafferty</cp:lastModifiedBy>
  <cp:revision>2142</cp:revision>
  <cp:lastPrinted>2014-01-22T18:25:48Z</cp:lastPrinted>
  <dcterms:created xsi:type="dcterms:W3CDTF">2008-03-12T11:01:44Z</dcterms:created>
  <dcterms:modified xsi:type="dcterms:W3CDTF">2018-08-02T18:16:10Z</dcterms:modified>
  <cp:category>Unit 01</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0x0101006303C8A099435F469B82EC500073A18D</vt:lpwstr>
  </property>
  <property fmtid="{D5CDD505-2E9C-101B-9397-08002B2CF9AE}" pid="3" name="Unit">
    <vt:lpwstr>U1</vt:lpwstr>
  </property>
</Properties>
</file>